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56" r:id="rId2"/>
    <p:sldId id="259" r:id="rId3"/>
    <p:sldId id="321" r:id="rId4"/>
    <p:sldId id="322" r:id="rId5"/>
    <p:sldId id="291" r:id="rId6"/>
    <p:sldId id="315" r:id="rId7"/>
    <p:sldId id="292" r:id="rId8"/>
    <p:sldId id="295" r:id="rId9"/>
    <p:sldId id="293" r:id="rId10"/>
    <p:sldId id="308" r:id="rId11"/>
    <p:sldId id="312" r:id="rId12"/>
    <p:sldId id="313" r:id="rId13"/>
    <p:sldId id="311" r:id="rId14"/>
    <p:sldId id="332" r:id="rId15"/>
    <p:sldId id="294" r:id="rId16"/>
    <p:sldId id="317" r:id="rId17"/>
    <p:sldId id="309" r:id="rId18"/>
    <p:sldId id="298" r:id="rId19"/>
    <p:sldId id="314" r:id="rId20"/>
    <p:sldId id="296" r:id="rId21"/>
    <p:sldId id="299" r:id="rId22"/>
    <p:sldId id="300" r:id="rId23"/>
    <p:sldId id="301" r:id="rId24"/>
    <p:sldId id="310" r:id="rId25"/>
    <p:sldId id="304" r:id="rId26"/>
    <p:sldId id="305" r:id="rId27"/>
    <p:sldId id="319" r:id="rId28"/>
    <p:sldId id="307" r:id="rId29"/>
    <p:sldId id="318" r:id="rId30"/>
    <p:sldId id="320" r:id="rId31"/>
    <p:sldId id="333" r:id="rId32"/>
    <p:sldId id="273" r:id="rId33"/>
    <p:sldId id="325" r:id="rId34"/>
    <p:sldId id="331" r:id="rId35"/>
    <p:sldId id="327" r:id="rId36"/>
    <p:sldId id="328" r:id="rId37"/>
    <p:sldId id="329" r:id="rId38"/>
    <p:sldId id="330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AFAF"/>
    <a:srgbClr val="0000FF"/>
    <a:srgbClr val="FFC8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02" autoAdjust="0"/>
    <p:restoredTop sz="94660" autoAdjust="0"/>
  </p:normalViewPr>
  <p:slideViewPr>
    <p:cSldViewPr>
      <p:cViewPr varScale="1">
        <p:scale>
          <a:sx n="66" d="100"/>
          <a:sy n="66" d="100"/>
        </p:scale>
        <p:origin x="-752" y="-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82" y="14309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80A955-5349-499A-A5E9-8D846A16B748}" type="datetimeFigureOut">
              <a:rPr lang="en-US" smtClean="0"/>
              <a:pPr/>
              <a:t>2013-06-12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92C993-48B4-4B50-8202-E26BEB7A1B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89573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FFDF5F-B64B-43F6-BEF5-A856B35B26C5}" type="datetimeFigureOut">
              <a:rPr lang="en-US" smtClean="0"/>
              <a:pPr/>
              <a:t>2013-06-12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ABEE37-D008-4143-A620-7CA181EC5E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94137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514600"/>
            <a:ext cx="6400800" cy="3657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 Jun 2012 | Tools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C. Balázs: DLHA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 smtClean="0"/>
              <a:t>page </a:t>
            </a:r>
            <a:fld id="{52197724-D622-408A-AF17-83ACFAEDABA8}" type="slidenum">
              <a:rPr lang="en-US" smtClean="0"/>
              <a:pPr/>
              <a:t>‹#›</a:t>
            </a:fld>
            <a:r>
              <a:rPr lang="en-US" dirty="0" smtClean="0"/>
              <a:t> of 33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 Jun 2012 | Tools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Balázs: DLHA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4CB85-58B1-4A17-8E22-6CC621AF25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 Jun 2012 | Tools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Balázs: DLHA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4CB85-58B1-4A17-8E22-6CC621AF25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6858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838200"/>
            <a:ext cx="8991600" cy="5715000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 Jun 2012 | Tools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C. Balázs: DLHA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 smtClean="0"/>
              <a:t>page </a:t>
            </a:r>
            <a:fld id="{52197724-D622-408A-AF17-83ACFAEDABA8}" type="slidenum">
              <a:rPr lang="en-US" smtClean="0"/>
              <a:pPr/>
              <a:t>‹#›</a:t>
            </a:fld>
            <a:r>
              <a:rPr lang="en-US" dirty="0" smtClean="0"/>
              <a:t> of 33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 Jun 2012 | Tools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C. Balázs: DLHA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 smtClean="0"/>
              <a:t>page </a:t>
            </a:r>
            <a:fld id="{52197724-D622-408A-AF17-83ACFAEDABA8}" type="slidenum">
              <a:rPr lang="en-US" smtClean="0"/>
              <a:pPr/>
              <a:t>‹#›</a:t>
            </a:fld>
            <a:r>
              <a:rPr lang="en-US" dirty="0" smtClean="0"/>
              <a:t> of 33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 Jun 2012 | Tools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C. Balázs: DLHA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4CB85-58B1-4A17-8E22-6CC621AF25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 Jun 2012 | Tools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C. Balázs: DLHA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4CB85-58B1-4A17-8E22-6CC621AF25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 Jun 2012 | Tools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C. Balázs: DLHA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4CB85-58B1-4A17-8E22-6CC621AF25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 Jun 2012 | Tools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Balázs: DLHA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4CB85-58B1-4A17-8E22-6CC621AF25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 Jun 2012 | Tools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Balázs: DLHA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4CB85-58B1-4A17-8E22-6CC621AF25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 Jun 2012 | Tools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Balázs: DLHA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4CB85-58B1-4A17-8E22-6CC621AF25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" y="838200"/>
            <a:ext cx="8991600" cy="5715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92875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20 Jun 2012 | Tools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5000" y="6492875"/>
            <a:ext cx="533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C. Balázs: DLHA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5200" y="6492875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page </a:t>
            </a:r>
            <a:fld id="{52197724-D622-408A-AF17-83ACFAEDABA8}" type="slidenum">
              <a:rPr lang="en-US" smtClean="0"/>
              <a:pPr/>
              <a:t>‹#›</a:t>
            </a:fld>
            <a:r>
              <a:rPr lang="en-US" dirty="0" smtClean="0"/>
              <a:t> of 33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vlcsnap-2012-06-18-17h42m57s9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Picture 10" descr="Aguille du Midi 2.png"/>
          <p:cNvPicPr>
            <a:picLocks noChangeAspect="1"/>
          </p:cNvPicPr>
          <p:nvPr/>
        </p:nvPicPr>
        <p:blipFill>
          <a:blip r:embed="rId4" cstate="print">
            <a:lum bright="-10000" contrast="25000"/>
          </a:blip>
          <a:stretch>
            <a:fillRect/>
          </a:stretch>
        </p:blipFill>
        <p:spPr>
          <a:xfrm>
            <a:off x="0" y="2590801"/>
            <a:ext cx="9171298" cy="7848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762001"/>
            <a:ext cx="9144000" cy="1295399"/>
          </a:xfrm>
        </p:spPr>
        <p:txBody>
          <a:bodyPr>
            <a:noAutofit/>
          </a:bodyPr>
          <a:lstStyle/>
          <a:p>
            <a:r>
              <a:rPr lang="en-US" sz="13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</a:rPr>
              <a:t>D</a:t>
            </a:r>
            <a:r>
              <a:rPr lang="en-US" sz="31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</a:rPr>
              <a:t>ark </a:t>
            </a:r>
            <a:r>
              <a:rPr lang="en-US" sz="31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</a:rPr>
              <a:t>matter</a:t>
            </a:r>
            <a:r>
              <a:rPr lang="en-US" sz="138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</a:rPr>
              <a:t>L</a:t>
            </a:r>
            <a:r>
              <a:rPr lang="en-US" sz="31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</a:rPr>
              <a:t>es</a:t>
            </a:r>
            <a:r>
              <a:rPr lang="en-US" sz="138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</a:rPr>
              <a:t>H</a:t>
            </a:r>
            <a:r>
              <a:rPr lang="en-US" sz="31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</a:rPr>
              <a:t>ouches</a:t>
            </a:r>
            <a:r>
              <a:rPr lang="en-US" sz="138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</a:rPr>
              <a:t>A</a:t>
            </a:r>
            <a:r>
              <a:rPr lang="en-US" sz="31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</a:rPr>
              <a:t>greement</a:t>
            </a:r>
            <a:endParaRPr lang="en-US" sz="31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 Jun 2012 | Tools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FE44CB85-58B1-4A17-8E22-6CC621AF2512}" type="slidenum">
              <a:rPr lang="en-US" smtClean="0"/>
              <a:pPr/>
              <a:t>1</a:t>
            </a:fld>
            <a:r>
              <a:rPr lang="en-US" dirty="0" smtClean="0"/>
              <a:t> of 33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C. Balázs: DLHA</a:t>
            </a:r>
            <a:endParaRPr lang="en-US" dirty="0"/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2590800" y="4343400"/>
            <a:ext cx="4191000" cy="2209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C. Balázs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Australian Centre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for </a:t>
            </a:r>
            <a:r>
              <a:rPr kumimoji="0" lang="en-US" sz="2800" b="1" i="0" u="none" strike="noStrike" kern="1200" cap="none" spc="0" normalizeH="0" baseline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Particle Physics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Monash</a:t>
            </a:r>
            <a:r>
              <a:rPr kumimoji="0" lang="en-US" sz="2800" b="1" i="0" u="none" strike="noStrike" kern="1200" cap="none" spc="0" normalizeH="0" baseline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University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28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" name="Picture 9" descr="Monash logo.png"/>
          <p:cNvPicPr>
            <a:picLocks noChangeAspect="1"/>
          </p:cNvPicPr>
          <p:nvPr/>
        </p:nvPicPr>
        <p:blipFill>
          <a:blip r:embed="rId5" cstate="print">
            <a:lum contrast="25000"/>
          </a:blip>
          <a:stretch>
            <a:fillRect/>
          </a:stretch>
        </p:blipFill>
        <p:spPr>
          <a:xfrm>
            <a:off x="7162800" y="4517571"/>
            <a:ext cx="1371600" cy="17308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Logo.png"/>
          <p:cNvPicPr>
            <a:picLocks noChangeAspect="1"/>
          </p:cNvPicPr>
          <p:nvPr/>
        </p:nvPicPr>
        <p:blipFill>
          <a:blip r:embed="rId6" cstate="print">
            <a:lum contrast="25000"/>
          </a:blip>
          <a:stretch>
            <a:fillRect/>
          </a:stretch>
        </p:blipFill>
        <p:spPr>
          <a:xfrm>
            <a:off x="609600" y="4564380"/>
            <a:ext cx="1524000" cy="17602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BLOCK</a:t>
            </a:r>
            <a:r>
              <a:rPr lang="en-US" dirty="0" smtClean="0"/>
              <a:t> list (A-Z)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2200"/>
              </a:lnSpc>
              <a:buNone/>
            </a:pPr>
            <a:r>
              <a:rPr lang="en-US" sz="2200" dirty="0" smtClean="0"/>
              <a:t>					  abundance related info</a:t>
            </a:r>
          </a:p>
          <a:p>
            <a:pPr>
              <a:lnSpc>
                <a:spcPts val="2200"/>
              </a:lnSpc>
              <a:buNone/>
            </a:pPr>
            <a:r>
              <a:rPr lang="en-US" sz="2200" dirty="0" smtClean="0"/>
              <a:t>					  total &amp; partial annihilation cross sections</a:t>
            </a:r>
          </a:p>
          <a:p>
            <a:pPr>
              <a:lnSpc>
                <a:spcPts val="2200"/>
              </a:lnSpc>
              <a:buNone/>
            </a:pPr>
            <a:r>
              <a:rPr lang="en-US" sz="2200" dirty="0" smtClean="0"/>
              <a:t>					  propagation model info for charged CRs</a:t>
            </a:r>
          </a:p>
          <a:p>
            <a:pPr>
              <a:lnSpc>
                <a:spcPts val="2200"/>
              </a:lnSpc>
              <a:buNone/>
            </a:pPr>
            <a:r>
              <a:rPr lang="en-US" sz="2200" dirty="0" smtClean="0"/>
              <a:t>					  cosmological parameters</a:t>
            </a:r>
          </a:p>
          <a:p>
            <a:pPr>
              <a:lnSpc>
                <a:spcPts val="2200"/>
              </a:lnSpc>
              <a:buNone/>
            </a:pPr>
            <a:r>
              <a:rPr lang="en-US" sz="2200" dirty="0" smtClean="0"/>
              <a:t>					  nuclear structure functions</a:t>
            </a:r>
          </a:p>
          <a:p>
            <a:pPr>
              <a:lnSpc>
                <a:spcPts val="2200"/>
              </a:lnSpc>
              <a:buNone/>
            </a:pPr>
            <a:r>
              <a:rPr lang="en-US" sz="2200" dirty="0" smtClean="0"/>
              <a:t>					  DM substructures</a:t>
            </a:r>
          </a:p>
          <a:p>
            <a:pPr>
              <a:lnSpc>
                <a:spcPts val="2200"/>
              </a:lnSpc>
              <a:buNone/>
            </a:pPr>
            <a:r>
              <a:rPr lang="en-US" sz="2200" dirty="0" smtClean="0"/>
              <a:t>					  DM density distribution in </a:t>
            </a:r>
            <a:r>
              <a:rPr lang="en-US" sz="2200" dirty="0" err="1" smtClean="0"/>
              <a:t>astro</a:t>
            </a:r>
            <a:r>
              <a:rPr lang="en-US" sz="2200" dirty="0" smtClean="0"/>
              <a:t> objects</a:t>
            </a:r>
          </a:p>
          <a:p>
            <a:pPr>
              <a:lnSpc>
                <a:spcPts val="2200"/>
              </a:lnSpc>
              <a:buNone/>
            </a:pPr>
            <a:r>
              <a:rPr lang="en-US" sz="2200" dirty="0" smtClean="0"/>
              <a:t>					  DM </a:t>
            </a:r>
            <a:r>
              <a:rPr lang="en-US" sz="2200" dirty="0" err="1" smtClean="0"/>
              <a:t>velo</a:t>
            </a:r>
            <a:r>
              <a:rPr lang="en-US" sz="2200" dirty="0" smtClean="0"/>
              <a:t>. distribution in </a:t>
            </a:r>
            <a:r>
              <a:rPr lang="en-US" sz="2200" dirty="0" err="1" smtClean="0"/>
              <a:t>astro</a:t>
            </a:r>
            <a:r>
              <a:rPr lang="en-US" sz="2200" dirty="0" smtClean="0"/>
              <a:t> objects</a:t>
            </a:r>
          </a:p>
          <a:p>
            <a:pPr>
              <a:lnSpc>
                <a:spcPts val="2200"/>
              </a:lnSpc>
              <a:buNone/>
            </a:pPr>
            <a:r>
              <a:rPr lang="en-US" sz="2200" dirty="0" smtClean="0"/>
              <a:t>					  relevant degrees of freedom</a:t>
            </a:r>
          </a:p>
          <a:p>
            <a:pPr>
              <a:lnSpc>
                <a:spcPts val="2200"/>
              </a:lnSpc>
              <a:buNone/>
            </a:pPr>
            <a:r>
              <a:rPr lang="en-US" sz="2200" dirty="0" smtClean="0"/>
              <a:t>					  effective dark matter-nucleon couplings</a:t>
            </a:r>
          </a:p>
          <a:p>
            <a:pPr>
              <a:lnSpc>
                <a:spcPts val="2200"/>
              </a:lnSpc>
              <a:buNone/>
            </a:pPr>
            <a:r>
              <a:rPr lang="en-US" sz="2200" dirty="0" smtClean="0"/>
              <a:t>					  nucleon form factors</a:t>
            </a:r>
          </a:p>
          <a:p>
            <a:pPr>
              <a:lnSpc>
                <a:spcPts val="2200"/>
              </a:lnSpc>
              <a:buNone/>
            </a:pPr>
            <a:r>
              <a:rPr lang="en-US" sz="2200" dirty="0" smtClean="0"/>
              <a:t>					  annihilation/decay spectra in halo/Sun/etc.</a:t>
            </a:r>
          </a:p>
          <a:p>
            <a:pPr>
              <a:lnSpc>
                <a:spcPts val="2200"/>
              </a:lnSpc>
              <a:buNone/>
            </a:pPr>
            <a:r>
              <a:rPr lang="en-US" sz="2200" dirty="0" smtClean="0"/>
              <a:t>					  standard SLHA block</a:t>
            </a:r>
          </a:p>
          <a:p>
            <a:pPr>
              <a:lnSpc>
                <a:spcPts val="2200"/>
              </a:lnSpc>
              <a:buNone/>
            </a:pPr>
            <a:r>
              <a:rPr lang="en-US" sz="2200" dirty="0" smtClean="0"/>
              <a:t>					  nucleon-DM elastic scattering cross sections</a:t>
            </a:r>
          </a:p>
          <a:p>
            <a:pPr>
              <a:lnSpc>
                <a:spcPts val="2200"/>
              </a:lnSpc>
              <a:buNone/>
            </a:pPr>
            <a:r>
              <a:rPr lang="en-US" sz="2200" dirty="0" smtClean="0"/>
              <a:t>					  Les </a:t>
            </a:r>
            <a:r>
              <a:rPr lang="en-US" sz="2200" dirty="0" err="1" smtClean="0"/>
              <a:t>Houches</a:t>
            </a:r>
            <a:r>
              <a:rPr lang="en-US" sz="2200" dirty="0" smtClean="0"/>
              <a:t> BSM Generator Accord block</a:t>
            </a:r>
          </a:p>
          <a:p>
            <a:pPr>
              <a:lnSpc>
                <a:spcPts val="2200"/>
              </a:lnSpc>
              <a:buNone/>
            </a:pPr>
            <a:r>
              <a:rPr lang="en-US" sz="2200" dirty="0" smtClean="0"/>
              <a:t>					  nuclear structure functions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 Jun 2012 | Tools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C. Balázs: DLHA</a:t>
            </a:r>
            <a:endParaRPr lang="en-US" dirty="0"/>
          </a:p>
        </p:txBody>
      </p:sp>
      <p:sp>
        <p:nvSpPr>
          <p:cNvPr id="7" name="Slide Number Placeholder 4"/>
          <p:cNvSpPr txBox="1">
            <a:spLocks/>
          </p:cNvSpPr>
          <p:nvPr/>
        </p:nvSpPr>
        <p:spPr>
          <a:xfrm>
            <a:off x="7315200" y="6492875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</a:t>
            </a:r>
            <a:fld id="{FE44CB85-58B1-4A17-8E22-6CC621AF2512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33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838200"/>
            <a:ext cx="3814431" cy="5550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DLHA vs. SLHA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using &amp; modifying various codes = hacking</a:t>
            </a:r>
          </a:p>
          <a:p>
            <a:pPr algn="ctr">
              <a:buNone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 Jun 2012 | Tools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C. Balázs: DLHA</a:t>
            </a:r>
            <a:endParaRPr lang="en-US" dirty="0"/>
          </a:p>
        </p:txBody>
      </p:sp>
      <p:sp>
        <p:nvSpPr>
          <p:cNvPr id="7" name="Slide Number Placeholder 4"/>
          <p:cNvSpPr txBox="1">
            <a:spLocks/>
          </p:cNvSpPr>
          <p:nvPr/>
        </p:nvSpPr>
        <p:spPr>
          <a:xfrm>
            <a:off x="7315200" y="6492875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</a:t>
            </a:r>
            <a:fld id="{FE44CB85-58B1-4A17-8E22-6CC621AF2512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33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DLHA vs. SLHA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using &amp; modifying various codes = hacking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SLHA = hacking</a:t>
            </a:r>
            <a:r>
              <a:rPr lang="en-US" baseline="30000" dirty="0" smtClean="0"/>
              <a:t>2</a:t>
            </a:r>
          </a:p>
          <a:p>
            <a:pPr algn="ctr">
              <a:buNone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 Jun 2012 | Tools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C. Balázs: DLHA</a:t>
            </a:r>
            <a:endParaRPr lang="en-US" dirty="0"/>
          </a:p>
        </p:txBody>
      </p:sp>
      <p:sp>
        <p:nvSpPr>
          <p:cNvPr id="7" name="Slide Number Placeholder 4"/>
          <p:cNvSpPr txBox="1">
            <a:spLocks/>
          </p:cNvSpPr>
          <p:nvPr/>
        </p:nvSpPr>
        <p:spPr>
          <a:xfrm>
            <a:off x="7315200" y="6492875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</a:t>
            </a:r>
            <a:fld id="{FE44CB85-58B1-4A17-8E22-6CC621AF2512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33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DLHA vs. SLHA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using &amp; modifying various codes = hacking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SLHA = hacking</a:t>
            </a:r>
            <a:r>
              <a:rPr lang="en-US" baseline="30000" dirty="0" smtClean="0"/>
              <a:t>2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DLHA = </a:t>
            </a:r>
            <a:r>
              <a:rPr lang="en-US" dirty="0" err="1" smtClean="0"/>
              <a:t>e</a:t>
            </a:r>
            <a:r>
              <a:rPr lang="en-US" baseline="30000" dirty="0" err="1" smtClean="0"/>
              <a:t>hacking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 Jun 2012 | Tools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C. Balázs: DLHA</a:t>
            </a:r>
            <a:endParaRPr lang="en-US" dirty="0"/>
          </a:p>
        </p:txBody>
      </p:sp>
      <p:sp>
        <p:nvSpPr>
          <p:cNvPr id="7" name="Slide Number Placeholder 4"/>
          <p:cNvSpPr txBox="1">
            <a:spLocks/>
          </p:cNvSpPr>
          <p:nvPr/>
        </p:nvSpPr>
        <p:spPr>
          <a:xfrm>
            <a:off x="7315200" y="6492875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</a:t>
            </a:r>
            <a:fld id="{FE44CB85-58B1-4A17-8E22-6CC621AF2512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33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DLHA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0000FF"/>
                </a:solidFill>
              </a:rPr>
              <a:t>Challenges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(programming) language independence</a:t>
            </a:r>
          </a:p>
          <a:p>
            <a:pPr>
              <a:buNone/>
            </a:pPr>
            <a:r>
              <a:rPr lang="en-US" dirty="0"/>
              <a:t>	p</a:t>
            </a:r>
            <a:r>
              <a:rPr lang="en-US" dirty="0" smtClean="0"/>
              <a:t>latform independence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(physics) model independence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particle physics, astrophysics, cosmology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vectors, arrays, tables, functions, methods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speed, flexibility, ease of use, </a:t>
            </a:r>
            <a:r>
              <a:rPr lang="en-US" dirty="0" err="1" smtClean="0"/>
              <a:t>tranparency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reader/writer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…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 Jun 2012 | Tools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C. Balázs: DLHA</a:t>
            </a:r>
            <a:endParaRPr lang="en-US" dirty="0"/>
          </a:p>
        </p:txBody>
      </p:sp>
      <p:sp>
        <p:nvSpPr>
          <p:cNvPr id="7" name="Slide Number Placeholder 4"/>
          <p:cNvSpPr txBox="1">
            <a:spLocks/>
          </p:cNvSpPr>
          <p:nvPr/>
        </p:nvSpPr>
        <p:spPr>
          <a:xfrm>
            <a:off x="7315200" y="6492875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</a:t>
            </a:r>
            <a:fld id="{FE44CB85-58B1-4A17-8E22-6CC621AF2512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33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135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FUNCTION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SLHA type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BLOCK</a:t>
            </a:r>
            <a:r>
              <a:rPr lang="en-US" dirty="0" smtClean="0"/>
              <a:t> useful for I/O of single values</a:t>
            </a:r>
          </a:p>
          <a:p>
            <a:pPr>
              <a:buNone/>
            </a:pPr>
            <a:r>
              <a:rPr lang="en-US" dirty="0" smtClean="0"/>
              <a:t>To facilitate function I/O, DLHA introduces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r>
              <a:rPr lang="en-US" sz="2200" dirty="0" smtClean="0"/>
              <a:t>				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type = P</a:t>
            </a:r>
            <a:r>
              <a:rPr lang="en-US" sz="2000" dirty="0" smtClean="0"/>
              <a:t>  for a predefined function</a:t>
            </a:r>
          </a:p>
          <a:p>
            <a:pPr>
              <a:buNone/>
            </a:pPr>
            <a:r>
              <a:rPr lang="en-US" sz="2000" dirty="0" smtClean="0"/>
              <a:t>				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type = C</a:t>
            </a:r>
            <a:r>
              <a:rPr lang="en-US" sz="2000" dirty="0" smtClean="0"/>
              <a:t>  for a C function</a:t>
            </a:r>
          </a:p>
          <a:p>
            <a:pPr>
              <a:buNone/>
            </a:pPr>
            <a:r>
              <a:rPr lang="en-US" sz="2000" dirty="0" smtClean="0"/>
              <a:t>				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type = F</a:t>
            </a:r>
            <a:r>
              <a:rPr lang="en-US" sz="2000" dirty="0" smtClean="0"/>
              <a:t>  for a FORTRAN function</a:t>
            </a:r>
          </a:p>
          <a:p>
            <a:pPr>
              <a:buNone/>
            </a:pPr>
            <a:r>
              <a:rPr lang="en-US" sz="2000" dirty="0" smtClean="0"/>
              <a:t>				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type = T</a:t>
            </a:r>
            <a:r>
              <a:rPr lang="en-US" sz="2000" dirty="0" smtClean="0"/>
              <a:t>  for a tabular function</a:t>
            </a:r>
          </a:p>
          <a:p>
            <a:pPr>
              <a:buNone/>
            </a:pPr>
            <a:r>
              <a:rPr lang="en-US" sz="2000" dirty="0" smtClean="0"/>
              <a:t>				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type = L</a:t>
            </a:r>
            <a:r>
              <a:rPr lang="en-US" sz="2000" dirty="0" smtClean="0"/>
              <a:t>  for a pre-compiled library function</a:t>
            </a:r>
          </a:p>
          <a:p>
            <a:pPr>
              <a:buNone/>
            </a:pPr>
            <a:r>
              <a:rPr lang="en-US" dirty="0" smtClean="0"/>
              <a:t>DLHA specifies: function names, arguments, parameters, predefined assignments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 Jun 2012 | Tools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C. Balázs: DLHA</a:t>
            </a:r>
            <a:endParaRPr lang="en-US" dirty="0"/>
          </a:p>
        </p:txBody>
      </p:sp>
      <p:sp>
        <p:nvSpPr>
          <p:cNvPr id="7" name="Slide Number Placeholder 4"/>
          <p:cNvSpPr txBox="1">
            <a:spLocks/>
          </p:cNvSpPr>
          <p:nvPr/>
        </p:nvSpPr>
        <p:spPr>
          <a:xfrm>
            <a:off x="7315200" y="6492875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</a:t>
            </a:r>
            <a:fld id="{FE44CB85-58B1-4A17-8E22-6CC621AF2512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33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1" y="2284142"/>
            <a:ext cx="8686800" cy="992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FUNCTION</a:t>
            </a:r>
            <a:r>
              <a:rPr lang="en-US" dirty="0" smtClean="0"/>
              <a:t> list (A-Z)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1800"/>
              </a:lnSpc>
              <a:buNone/>
            </a:pPr>
            <a:endParaRPr lang="en-US" sz="2000" dirty="0" smtClean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ts val="2000"/>
              </a:lnSpc>
              <a:buNone/>
            </a:pPr>
            <a:r>
              <a:rPr lang="en-US" sz="2200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FUNCTION </a:t>
            </a:r>
            <a:r>
              <a:rPr lang="en-US" sz="2200" dirty="0" err="1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EnerLoss</a:t>
            </a:r>
            <a:r>
              <a:rPr lang="en-US" sz="2800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cs typeface="Courier New" pitchFamily="49" charset="0"/>
              </a:rPr>
              <a:t>energy loss coefficient</a:t>
            </a:r>
          </a:p>
          <a:p>
            <a:pPr lvl="0">
              <a:lnSpc>
                <a:spcPts val="2000"/>
              </a:lnSpc>
              <a:buNone/>
            </a:pPr>
            <a:r>
              <a:rPr lang="en-US" sz="2200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FUNCTION F_A	  </a:t>
            </a:r>
            <a:r>
              <a:rPr lang="en-US" sz="2200" dirty="0" smtClean="0">
                <a:solidFill>
                  <a:prstClr val="black"/>
                </a:solidFill>
                <a:cs typeface="Courier New" pitchFamily="49" charset="0"/>
              </a:rPr>
              <a:t>nuclear structure function</a:t>
            </a:r>
          </a:p>
          <a:p>
            <a:pPr>
              <a:lnSpc>
                <a:spcPts val="2000"/>
              </a:lnSpc>
              <a:buNone/>
            </a:pPr>
            <a:r>
              <a:rPr lang="en-US" sz="2200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FUNCTION </a:t>
            </a:r>
            <a:r>
              <a:rPr lang="en-US" sz="2200" dirty="0" err="1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fv_g</a:t>
            </a:r>
            <a:r>
              <a:rPr lang="en-US" sz="2200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	  </a:t>
            </a:r>
            <a:r>
              <a:rPr lang="en-US" sz="2200" dirty="0" smtClean="0">
                <a:solidFill>
                  <a:prstClr val="black"/>
                </a:solidFill>
                <a:cs typeface="Courier New" pitchFamily="49" charset="0"/>
              </a:rPr>
              <a:t>dark matter velocity distribution</a:t>
            </a:r>
            <a:endParaRPr lang="en-US" sz="2200" dirty="0" smtClean="0">
              <a:solidFill>
                <a:prstClr val="black"/>
              </a:solidFill>
            </a:endParaRPr>
          </a:p>
          <a:p>
            <a:pPr lvl="0">
              <a:lnSpc>
                <a:spcPts val="2000"/>
              </a:lnSpc>
              <a:buNone/>
            </a:pPr>
            <a:r>
              <a:rPr lang="en-US" sz="2200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FUNCTION </a:t>
            </a:r>
            <a:r>
              <a:rPr lang="en-US" sz="2200" dirty="0" err="1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g_eff</a:t>
            </a:r>
            <a:r>
              <a:rPr lang="en-US" sz="2200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	  </a:t>
            </a:r>
            <a:r>
              <a:rPr lang="en-US" sz="2200" dirty="0" smtClean="0">
                <a:solidFill>
                  <a:prstClr val="black"/>
                </a:solidFill>
                <a:cs typeface="Courier New" pitchFamily="49" charset="0"/>
              </a:rPr>
              <a:t>effective degrees of freedom of thermal bath</a:t>
            </a:r>
            <a:endParaRPr lang="en-US" sz="2200" dirty="0" smtClean="0">
              <a:solidFill>
                <a:prstClr val="black"/>
              </a:solidFill>
            </a:endParaRPr>
          </a:p>
          <a:p>
            <a:pPr lvl="0">
              <a:lnSpc>
                <a:spcPts val="2000"/>
              </a:lnSpc>
              <a:buNone/>
            </a:pPr>
            <a:r>
              <a:rPr lang="en-US" sz="2200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FUNCTION </a:t>
            </a:r>
            <a:r>
              <a:rPr lang="en-US" sz="2200" dirty="0" err="1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gstar</a:t>
            </a:r>
            <a:r>
              <a:rPr lang="en-US" sz="2200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	  </a:t>
            </a:r>
            <a:r>
              <a:rPr lang="en-US" sz="2200" dirty="0" smtClean="0">
                <a:solidFill>
                  <a:prstClr val="black"/>
                </a:solidFill>
                <a:cs typeface="Courier New" pitchFamily="49" charset="0"/>
              </a:rPr>
              <a:t>effective degrees of freedom of thermal bath</a:t>
            </a:r>
            <a:endParaRPr lang="en-US" sz="2200" dirty="0" smtClean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lvl="0">
              <a:lnSpc>
                <a:spcPts val="2000"/>
              </a:lnSpc>
              <a:buNone/>
            </a:pPr>
            <a:r>
              <a:rPr lang="en-US" sz="2200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FUNCTION </a:t>
            </a:r>
            <a:r>
              <a:rPr lang="en-US" sz="2200" dirty="0" err="1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h_eff</a:t>
            </a:r>
            <a:r>
              <a:rPr lang="en-US" sz="2200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	  </a:t>
            </a:r>
            <a:r>
              <a:rPr lang="en-US" sz="2200" dirty="0" smtClean="0">
                <a:solidFill>
                  <a:prstClr val="black"/>
                </a:solidFill>
                <a:cs typeface="Courier New" pitchFamily="49" charset="0"/>
              </a:rPr>
              <a:t>effective degrees of freedom of thermal bath</a:t>
            </a:r>
            <a:endParaRPr lang="en-US" sz="2200" dirty="0" smtClean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ts val="2000"/>
              </a:lnSpc>
              <a:buNone/>
            </a:pPr>
            <a:r>
              <a:rPr lang="en-US" sz="2200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FUNCTION Hubble	  </a:t>
            </a:r>
            <a:r>
              <a:rPr lang="en-US" sz="2200" dirty="0" smtClean="0">
                <a:solidFill>
                  <a:prstClr val="black"/>
                </a:solidFill>
                <a:cs typeface="Courier New" pitchFamily="49" charset="0"/>
              </a:rPr>
              <a:t>normalized Hubble expansion rate</a:t>
            </a:r>
          </a:p>
          <a:p>
            <a:pPr>
              <a:lnSpc>
                <a:spcPts val="2000"/>
              </a:lnSpc>
              <a:buNone/>
            </a:pPr>
            <a:r>
              <a:rPr lang="en-US" sz="2200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FUNCTION </a:t>
            </a:r>
            <a:r>
              <a:rPr lang="en-US" sz="2200" dirty="0" err="1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rho_D</a:t>
            </a:r>
            <a:r>
              <a:rPr lang="en-US" sz="2200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	 ‘</a:t>
            </a:r>
            <a:r>
              <a:rPr lang="en-US" sz="2200" dirty="0" err="1" smtClean="0">
                <a:solidFill>
                  <a:prstClr val="black"/>
                </a:solidFill>
                <a:cs typeface="Courier New" pitchFamily="49" charset="0"/>
              </a:rPr>
              <a:t>dark</a:t>
            </a:r>
            <a:r>
              <a:rPr lang="en-US" sz="2200" dirty="0" err="1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’</a:t>
            </a:r>
            <a:r>
              <a:rPr lang="en-US" sz="2200" dirty="0" err="1" smtClean="0">
                <a:solidFill>
                  <a:prstClr val="black"/>
                </a:solidFill>
                <a:cs typeface="Courier New" pitchFamily="49" charset="0"/>
              </a:rPr>
              <a:t>energy</a:t>
            </a:r>
            <a:r>
              <a:rPr lang="en-US" sz="2200" dirty="0" smtClean="0">
                <a:solidFill>
                  <a:prstClr val="black"/>
                </a:solidFill>
                <a:cs typeface="Courier New" pitchFamily="49" charset="0"/>
              </a:rPr>
              <a:t> density - non-standard cosmologies</a:t>
            </a:r>
          </a:p>
          <a:p>
            <a:pPr lvl="0">
              <a:lnSpc>
                <a:spcPts val="2000"/>
              </a:lnSpc>
              <a:buNone/>
            </a:pPr>
            <a:r>
              <a:rPr lang="en-US" sz="2200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FUNCTION </a:t>
            </a:r>
            <a:r>
              <a:rPr lang="en-US" sz="2200" dirty="0" err="1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rho_g</a:t>
            </a:r>
            <a:r>
              <a:rPr lang="en-US" sz="2200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	  </a:t>
            </a:r>
            <a:r>
              <a:rPr lang="en-US" sz="2200" dirty="0" smtClean="0">
                <a:solidFill>
                  <a:prstClr val="black"/>
                </a:solidFill>
                <a:cs typeface="Courier New" pitchFamily="49" charset="0"/>
              </a:rPr>
              <a:t>shape of the dark matter density distribution</a:t>
            </a:r>
          </a:p>
          <a:p>
            <a:pPr lvl="0">
              <a:lnSpc>
                <a:spcPts val="2000"/>
              </a:lnSpc>
              <a:buNone/>
            </a:pPr>
            <a:r>
              <a:rPr lang="en-US" sz="2200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FUNCTION </a:t>
            </a:r>
            <a:r>
              <a:rPr lang="en-US" sz="2200" dirty="0" err="1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S_</a:t>
            </a:r>
            <a:r>
              <a:rPr lang="en-US" sz="2200" dirty="0" err="1" smtClean="0">
                <a:solidFill>
                  <a:prstClr val="black"/>
                </a:solidFill>
                <a:cs typeface="Courier New" pitchFamily="49" charset="0"/>
              </a:rPr>
              <a:t>ij</a:t>
            </a:r>
            <a:r>
              <a:rPr lang="en-US" sz="2200" dirty="0" smtClean="0">
                <a:solidFill>
                  <a:prstClr val="black"/>
                </a:solidFill>
                <a:cs typeface="Courier New" pitchFamily="49" charset="0"/>
              </a:rPr>
              <a:t>	     nuclear structure function</a:t>
            </a:r>
          </a:p>
          <a:p>
            <a:pPr>
              <a:lnSpc>
                <a:spcPts val="2000"/>
              </a:lnSpc>
              <a:buNone/>
            </a:pPr>
            <a:r>
              <a:rPr lang="en-US" sz="2200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FUNCTION </a:t>
            </a:r>
            <a:r>
              <a:rPr lang="en-US" sz="2200" dirty="0" err="1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s_D</a:t>
            </a:r>
            <a:r>
              <a:rPr lang="en-US" sz="2200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	 ‘</a:t>
            </a:r>
            <a:r>
              <a:rPr lang="en-US" sz="2200" dirty="0" err="1" smtClean="0">
                <a:solidFill>
                  <a:prstClr val="black"/>
                </a:solidFill>
                <a:cs typeface="Courier New" pitchFamily="49" charset="0"/>
              </a:rPr>
              <a:t>dark</a:t>
            </a:r>
            <a:r>
              <a:rPr lang="en-US" sz="2200" dirty="0" err="1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’</a:t>
            </a:r>
            <a:r>
              <a:rPr lang="en-US" sz="2200" dirty="0" err="1" smtClean="0">
                <a:solidFill>
                  <a:prstClr val="black"/>
                </a:solidFill>
                <a:cs typeface="Courier New" pitchFamily="49" charset="0"/>
              </a:rPr>
              <a:t>entropy</a:t>
            </a:r>
            <a:r>
              <a:rPr lang="en-US" sz="2200" dirty="0" smtClean="0">
                <a:solidFill>
                  <a:prstClr val="black"/>
                </a:solidFill>
                <a:cs typeface="Courier New" pitchFamily="49" charset="0"/>
              </a:rPr>
              <a:t> density - non-standard cosmologies</a:t>
            </a:r>
            <a:endParaRPr lang="en-US" sz="2200" dirty="0" smtClean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ts val="2000"/>
              </a:lnSpc>
              <a:buNone/>
            </a:pPr>
            <a:r>
              <a:rPr lang="en-US" sz="2200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FUNCTION </a:t>
            </a:r>
            <a:r>
              <a:rPr lang="en-US" sz="2200" dirty="0" err="1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Sigma_D</a:t>
            </a:r>
            <a:r>
              <a:rPr lang="en-US" sz="2200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	 ‘</a:t>
            </a:r>
            <a:r>
              <a:rPr lang="en-US" sz="2200" dirty="0" err="1" smtClean="0">
                <a:solidFill>
                  <a:prstClr val="black"/>
                </a:solidFill>
                <a:cs typeface="Courier New" pitchFamily="49" charset="0"/>
              </a:rPr>
              <a:t>dark</a:t>
            </a:r>
            <a:r>
              <a:rPr lang="en-US" sz="2200" dirty="0" err="1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’</a:t>
            </a:r>
            <a:r>
              <a:rPr lang="en-US" sz="2200" dirty="0" err="1" smtClean="0">
                <a:solidFill>
                  <a:prstClr val="black"/>
                </a:solidFill>
                <a:cs typeface="Courier New" pitchFamily="49" charset="0"/>
              </a:rPr>
              <a:t>entropy</a:t>
            </a:r>
            <a:r>
              <a:rPr lang="en-US" sz="2200" dirty="0" smtClean="0">
                <a:solidFill>
                  <a:prstClr val="black"/>
                </a:solidFill>
                <a:cs typeface="Courier New" pitchFamily="49" charset="0"/>
              </a:rPr>
              <a:t> prod. rate - non-</a:t>
            </a:r>
            <a:r>
              <a:rPr lang="en-US" sz="2200" dirty="0" err="1" smtClean="0">
                <a:solidFill>
                  <a:prstClr val="black"/>
                </a:solidFill>
                <a:cs typeface="Courier New" pitchFamily="49" charset="0"/>
              </a:rPr>
              <a:t>st</a:t>
            </a:r>
            <a:r>
              <a:rPr lang="en-US" sz="2200" dirty="0" smtClean="0">
                <a:solidFill>
                  <a:prstClr val="black"/>
                </a:solidFill>
                <a:cs typeface="Courier New" pitchFamily="49" charset="0"/>
              </a:rPr>
              <a:t>. cosmologies</a:t>
            </a:r>
            <a:endParaRPr lang="en-US" sz="2200" dirty="0" smtClean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lvl="0">
              <a:lnSpc>
                <a:spcPts val="2000"/>
              </a:lnSpc>
              <a:buNone/>
            </a:pPr>
            <a:r>
              <a:rPr lang="en-US" sz="2200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FUNCTION </a:t>
            </a:r>
            <a:r>
              <a:rPr lang="en-US" sz="2200" dirty="0" err="1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SpatDiff</a:t>
            </a:r>
            <a:r>
              <a:rPr lang="en-US" sz="2800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cs typeface="Courier New" pitchFamily="49" charset="0"/>
              </a:rPr>
              <a:t>spatial diffusion coefficient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 Jun 2012 | Tools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C. Balázs: DLHA</a:t>
            </a:r>
            <a:endParaRPr lang="en-US" dirty="0"/>
          </a:p>
        </p:txBody>
      </p:sp>
      <p:sp>
        <p:nvSpPr>
          <p:cNvPr id="7" name="Slide Number Placeholder 4"/>
          <p:cNvSpPr txBox="1">
            <a:spLocks/>
          </p:cNvSpPr>
          <p:nvPr/>
        </p:nvSpPr>
        <p:spPr>
          <a:xfrm>
            <a:off x="7315200" y="6492875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</a:t>
            </a:r>
            <a:fld id="{FE44CB85-58B1-4A17-8E22-6CC621AF2512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33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FUNCTION</a:t>
            </a:r>
            <a:r>
              <a:rPr lang="en-US" dirty="0" smtClean="0"/>
              <a:t> list (A-Z)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1800"/>
              </a:lnSpc>
              <a:buNone/>
            </a:pPr>
            <a:endParaRPr lang="en-US" sz="2000" dirty="0" smtClean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ts val="2000"/>
              </a:lnSpc>
              <a:buNone/>
            </a:pPr>
            <a:r>
              <a:rPr lang="en-US" sz="2200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FUNCTION </a:t>
            </a:r>
            <a:r>
              <a:rPr lang="en-US" sz="2200" dirty="0" err="1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EnerLoss</a:t>
            </a:r>
            <a:r>
              <a:rPr lang="en-US" sz="2800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cs typeface="Courier New" pitchFamily="49" charset="0"/>
              </a:rPr>
              <a:t>energy loss coefficient</a:t>
            </a:r>
          </a:p>
          <a:p>
            <a:pPr lvl="0">
              <a:lnSpc>
                <a:spcPts val="2000"/>
              </a:lnSpc>
              <a:buNone/>
            </a:pPr>
            <a:r>
              <a:rPr lang="en-US" sz="2200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FUNCTION F_A	  </a:t>
            </a:r>
            <a:r>
              <a:rPr lang="en-US" sz="2200" dirty="0" smtClean="0">
                <a:solidFill>
                  <a:prstClr val="black"/>
                </a:solidFill>
                <a:cs typeface="Courier New" pitchFamily="49" charset="0"/>
              </a:rPr>
              <a:t>nuclear structure function</a:t>
            </a:r>
          </a:p>
          <a:p>
            <a:pPr>
              <a:lnSpc>
                <a:spcPts val="2000"/>
              </a:lnSpc>
              <a:buNone/>
            </a:pPr>
            <a:r>
              <a:rPr lang="en-US" sz="2200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FUNCTION </a:t>
            </a:r>
            <a:r>
              <a:rPr lang="en-US" sz="2200" dirty="0" err="1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fv_g</a:t>
            </a:r>
            <a:r>
              <a:rPr lang="en-US" sz="2200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	  </a:t>
            </a:r>
            <a:r>
              <a:rPr lang="en-US" sz="2200" dirty="0" smtClean="0">
                <a:solidFill>
                  <a:prstClr val="black"/>
                </a:solidFill>
                <a:cs typeface="Courier New" pitchFamily="49" charset="0"/>
              </a:rPr>
              <a:t>dark matter velocity distribution</a:t>
            </a:r>
            <a:endParaRPr lang="en-US" sz="2200" dirty="0" smtClean="0">
              <a:solidFill>
                <a:prstClr val="black"/>
              </a:solidFill>
            </a:endParaRPr>
          </a:p>
          <a:p>
            <a:pPr lvl="0">
              <a:lnSpc>
                <a:spcPts val="2000"/>
              </a:lnSpc>
              <a:buNone/>
            </a:pPr>
            <a:r>
              <a:rPr lang="en-US" sz="2200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FUNCTION </a:t>
            </a:r>
            <a:r>
              <a:rPr lang="en-US" sz="2200" dirty="0" err="1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g_eff</a:t>
            </a:r>
            <a:r>
              <a:rPr lang="en-US" sz="2200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	  </a:t>
            </a:r>
            <a:r>
              <a:rPr lang="en-US" sz="2200" dirty="0" smtClean="0">
                <a:solidFill>
                  <a:prstClr val="black"/>
                </a:solidFill>
                <a:cs typeface="Courier New" pitchFamily="49" charset="0"/>
              </a:rPr>
              <a:t>effective degrees of freedom of thermal bath</a:t>
            </a:r>
            <a:endParaRPr lang="en-US" sz="2200" dirty="0" smtClean="0">
              <a:solidFill>
                <a:prstClr val="black"/>
              </a:solidFill>
            </a:endParaRPr>
          </a:p>
          <a:p>
            <a:pPr lvl="0">
              <a:lnSpc>
                <a:spcPts val="2000"/>
              </a:lnSpc>
              <a:buNone/>
            </a:pPr>
            <a:r>
              <a:rPr lang="en-US" sz="2200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FUNCTION </a:t>
            </a:r>
            <a:r>
              <a:rPr lang="en-US" sz="2200" dirty="0" err="1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gstar</a:t>
            </a:r>
            <a:r>
              <a:rPr lang="en-US" sz="2200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	  </a:t>
            </a:r>
            <a:r>
              <a:rPr lang="en-US" sz="2200" dirty="0" smtClean="0">
                <a:solidFill>
                  <a:prstClr val="black"/>
                </a:solidFill>
                <a:cs typeface="Courier New" pitchFamily="49" charset="0"/>
              </a:rPr>
              <a:t>effective degrees of freedom of thermal bath</a:t>
            </a:r>
            <a:endParaRPr lang="en-US" sz="2200" dirty="0" smtClean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lvl="0">
              <a:lnSpc>
                <a:spcPts val="2000"/>
              </a:lnSpc>
              <a:buNone/>
            </a:pPr>
            <a:r>
              <a:rPr lang="en-US" sz="2200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FUNCTION </a:t>
            </a:r>
            <a:r>
              <a:rPr lang="en-US" sz="2200" dirty="0" err="1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h_eff</a:t>
            </a:r>
            <a:r>
              <a:rPr lang="en-US" sz="2200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	  </a:t>
            </a:r>
            <a:r>
              <a:rPr lang="en-US" sz="2200" dirty="0" smtClean="0">
                <a:solidFill>
                  <a:prstClr val="black"/>
                </a:solidFill>
                <a:cs typeface="Courier New" pitchFamily="49" charset="0"/>
              </a:rPr>
              <a:t>effective degrees of freedom of thermal bath</a:t>
            </a:r>
            <a:endParaRPr lang="en-US" sz="2200" dirty="0" smtClean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ts val="2000"/>
              </a:lnSpc>
              <a:buNone/>
            </a:pPr>
            <a:r>
              <a:rPr lang="en-US" sz="2200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FUNCTION Hubble	  </a:t>
            </a:r>
            <a:r>
              <a:rPr lang="en-US" sz="2200" dirty="0" smtClean="0">
                <a:solidFill>
                  <a:prstClr val="black"/>
                </a:solidFill>
                <a:cs typeface="Courier New" pitchFamily="49" charset="0"/>
              </a:rPr>
              <a:t>normalized Hubble expansion rate</a:t>
            </a:r>
          </a:p>
          <a:p>
            <a:pPr>
              <a:lnSpc>
                <a:spcPts val="2000"/>
              </a:lnSpc>
              <a:buNone/>
            </a:pPr>
            <a:r>
              <a:rPr lang="en-US" sz="2200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FUNCTION </a:t>
            </a:r>
            <a:r>
              <a:rPr lang="en-US" sz="2200" dirty="0" err="1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rho_D</a:t>
            </a:r>
            <a:r>
              <a:rPr lang="en-US" sz="2200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	 ‘</a:t>
            </a:r>
            <a:r>
              <a:rPr lang="en-US" sz="2200" dirty="0" err="1" smtClean="0">
                <a:solidFill>
                  <a:prstClr val="black"/>
                </a:solidFill>
                <a:cs typeface="Courier New" pitchFamily="49" charset="0"/>
              </a:rPr>
              <a:t>dark</a:t>
            </a:r>
            <a:r>
              <a:rPr lang="en-US" sz="2200" dirty="0" err="1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’</a:t>
            </a:r>
            <a:r>
              <a:rPr lang="en-US" sz="2200" dirty="0" err="1" smtClean="0">
                <a:solidFill>
                  <a:prstClr val="black"/>
                </a:solidFill>
                <a:cs typeface="Courier New" pitchFamily="49" charset="0"/>
              </a:rPr>
              <a:t>energy</a:t>
            </a:r>
            <a:r>
              <a:rPr lang="en-US" sz="2200" dirty="0" smtClean="0">
                <a:solidFill>
                  <a:prstClr val="black"/>
                </a:solidFill>
                <a:cs typeface="Courier New" pitchFamily="49" charset="0"/>
              </a:rPr>
              <a:t> density - non-standard cosmologies</a:t>
            </a:r>
          </a:p>
          <a:p>
            <a:pPr lvl="0">
              <a:lnSpc>
                <a:spcPts val="2000"/>
              </a:lnSpc>
              <a:buNone/>
            </a:pPr>
            <a:r>
              <a:rPr lang="en-US" sz="2200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FUNCTION </a:t>
            </a:r>
            <a:r>
              <a:rPr lang="en-US" sz="2200" dirty="0" err="1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rho_g</a:t>
            </a:r>
            <a:r>
              <a:rPr lang="en-US" sz="2200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	  </a:t>
            </a:r>
            <a:r>
              <a:rPr lang="en-US" sz="2200" dirty="0" smtClean="0">
                <a:solidFill>
                  <a:prstClr val="black"/>
                </a:solidFill>
                <a:cs typeface="Courier New" pitchFamily="49" charset="0"/>
              </a:rPr>
              <a:t>shape of the dark matter density distribution</a:t>
            </a:r>
          </a:p>
          <a:p>
            <a:pPr lvl="0">
              <a:lnSpc>
                <a:spcPts val="2000"/>
              </a:lnSpc>
              <a:buNone/>
            </a:pPr>
            <a:r>
              <a:rPr lang="en-US" sz="2200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FUNCTION </a:t>
            </a:r>
            <a:r>
              <a:rPr lang="en-US" sz="2200" dirty="0" err="1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S_</a:t>
            </a:r>
            <a:r>
              <a:rPr lang="en-US" sz="2200" dirty="0" err="1" smtClean="0">
                <a:solidFill>
                  <a:prstClr val="black"/>
                </a:solidFill>
                <a:cs typeface="Courier New" pitchFamily="49" charset="0"/>
              </a:rPr>
              <a:t>ij</a:t>
            </a:r>
            <a:r>
              <a:rPr lang="en-US" sz="2200" dirty="0" smtClean="0">
                <a:solidFill>
                  <a:prstClr val="black"/>
                </a:solidFill>
                <a:cs typeface="Courier New" pitchFamily="49" charset="0"/>
              </a:rPr>
              <a:t>	     nuclear structure function</a:t>
            </a:r>
          </a:p>
          <a:p>
            <a:pPr>
              <a:lnSpc>
                <a:spcPts val="2000"/>
              </a:lnSpc>
              <a:buNone/>
            </a:pPr>
            <a:r>
              <a:rPr lang="en-US" sz="2200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FUNCTION </a:t>
            </a:r>
            <a:r>
              <a:rPr lang="en-US" sz="2200" dirty="0" err="1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s_D</a:t>
            </a:r>
            <a:r>
              <a:rPr lang="en-US" sz="2200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	 ‘</a:t>
            </a:r>
            <a:r>
              <a:rPr lang="en-US" sz="2200" dirty="0" err="1" smtClean="0">
                <a:solidFill>
                  <a:prstClr val="black"/>
                </a:solidFill>
                <a:cs typeface="Courier New" pitchFamily="49" charset="0"/>
              </a:rPr>
              <a:t>dark</a:t>
            </a:r>
            <a:r>
              <a:rPr lang="en-US" sz="2200" dirty="0" err="1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’</a:t>
            </a:r>
            <a:r>
              <a:rPr lang="en-US" sz="2200" dirty="0" err="1" smtClean="0">
                <a:solidFill>
                  <a:prstClr val="black"/>
                </a:solidFill>
                <a:cs typeface="Courier New" pitchFamily="49" charset="0"/>
              </a:rPr>
              <a:t>entropy</a:t>
            </a:r>
            <a:r>
              <a:rPr lang="en-US" sz="2200" dirty="0" smtClean="0">
                <a:solidFill>
                  <a:prstClr val="black"/>
                </a:solidFill>
                <a:cs typeface="Courier New" pitchFamily="49" charset="0"/>
              </a:rPr>
              <a:t> density - non-standard cosmologies</a:t>
            </a:r>
            <a:endParaRPr lang="en-US" sz="2200" dirty="0" smtClean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ts val="2000"/>
              </a:lnSpc>
              <a:buNone/>
            </a:pPr>
            <a:r>
              <a:rPr lang="en-US" sz="2200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FUNCTION </a:t>
            </a:r>
            <a:r>
              <a:rPr lang="en-US" sz="2200" dirty="0" err="1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Sigma_D</a:t>
            </a:r>
            <a:r>
              <a:rPr lang="en-US" sz="2200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	 ‘</a:t>
            </a:r>
            <a:r>
              <a:rPr lang="en-US" sz="2200" dirty="0" err="1" smtClean="0">
                <a:solidFill>
                  <a:prstClr val="black"/>
                </a:solidFill>
                <a:cs typeface="Courier New" pitchFamily="49" charset="0"/>
              </a:rPr>
              <a:t>dark</a:t>
            </a:r>
            <a:r>
              <a:rPr lang="en-US" sz="2200" dirty="0" err="1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’</a:t>
            </a:r>
            <a:r>
              <a:rPr lang="en-US" sz="2200" dirty="0" err="1" smtClean="0">
                <a:solidFill>
                  <a:prstClr val="black"/>
                </a:solidFill>
                <a:cs typeface="Courier New" pitchFamily="49" charset="0"/>
              </a:rPr>
              <a:t>entropy</a:t>
            </a:r>
            <a:r>
              <a:rPr lang="en-US" sz="2200" dirty="0" smtClean="0">
                <a:solidFill>
                  <a:prstClr val="black"/>
                </a:solidFill>
                <a:cs typeface="Courier New" pitchFamily="49" charset="0"/>
              </a:rPr>
              <a:t> prod. rate - non-</a:t>
            </a:r>
            <a:r>
              <a:rPr lang="en-US" sz="2200" dirty="0" err="1" smtClean="0">
                <a:solidFill>
                  <a:prstClr val="black"/>
                </a:solidFill>
                <a:cs typeface="Courier New" pitchFamily="49" charset="0"/>
              </a:rPr>
              <a:t>st</a:t>
            </a:r>
            <a:r>
              <a:rPr lang="en-US" sz="2200" dirty="0" smtClean="0">
                <a:solidFill>
                  <a:prstClr val="black"/>
                </a:solidFill>
                <a:cs typeface="Courier New" pitchFamily="49" charset="0"/>
              </a:rPr>
              <a:t>. cosmologies</a:t>
            </a:r>
            <a:endParaRPr lang="en-US" sz="2200" dirty="0" smtClean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lvl="0">
              <a:lnSpc>
                <a:spcPts val="2000"/>
              </a:lnSpc>
              <a:buNone/>
            </a:pPr>
            <a:r>
              <a:rPr lang="en-US" sz="2200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FUNCTION </a:t>
            </a:r>
            <a:r>
              <a:rPr lang="en-US" sz="2200" dirty="0" err="1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SpatDiff</a:t>
            </a:r>
            <a:r>
              <a:rPr lang="en-US" sz="2800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cs typeface="Courier New" pitchFamily="49" charset="0"/>
              </a:rPr>
              <a:t>spatial diffusion coefficient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 Jun 2012 | Tools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C. Balázs: DLHA</a:t>
            </a:r>
            <a:endParaRPr lang="en-US" dirty="0"/>
          </a:p>
        </p:txBody>
      </p:sp>
      <p:sp>
        <p:nvSpPr>
          <p:cNvPr id="7" name="Slide Number Placeholder 4"/>
          <p:cNvSpPr txBox="1">
            <a:spLocks/>
          </p:cNvSpPr>
          <p:nvPr/>
        </p:nvSpPr>
        <p:spPr>
          <a:xfrm>
            <a:off x="7315200" y="6492875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</a:t>
            </a:r>
            <a:fld id="{FE44CB85-58B1-4A17-8E22-6CC621AF2512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33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Oval 8"/>
          <p:cNvSpPr/>
          <p:nvPr/>
        </p:nvSpPr>
        <p:spPr>
          <a:xfrm>
            <a:off x="76200" y="3581400"/>
            <a:ext cx="84582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FUNCTION</a:t>
            </a:r>
            <a:r>
              <a:rPr lang="en-US" dirty="0" smtClean="0"/>
              <a:t>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DM galactic distributions: </a:t>
            </a:r>
            <a:r>
              <a:rPr lang="en-US" b="1" i="1" dirty="0" smtClean="0"/>
              <a:t>predefined</a:t>
            </a:r>
            <a:r>
              <a:rPr lang="en-US" dirty="0" smtClean="0"/>
              <a:t> profiles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 Jun 2012 | Tools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C. Balázs: DLHA</a:t>
            </a:r>
            <a:endParaRPr lang="en-US" dirty="0"/>
          </a:p>
        </p:txBody>
      </p:sp>
      <p:sp>
        <p:nvSpPr>
          <p:cNvPr id="7" name="Slide Number Placeholder 4"/>
          <p:cNvSpPr txBox="1">
            <a:spLocks/>
          </p:cNvSpPr>
          <p:nvPr/>
        </p:nvSpPr>
        <p:spPr>
          <a:xfrm>
            <a:off x="7315200" y="6492875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</a:t>
            </a:r>
            <a:fld id="{FE44CB85-58B1-4A17-8E22-6CC621AF2512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33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633092"/>
            <a:ext cx="8534400" cy="2972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633092"/>
            <a:ext cx="8534400" cy="2972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FUNCTION</a:t>
            </a:r>
            <a:r>
              <a:rPr lang="en-US" dirty="0" smtClean="0"/>
              <a:t>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DM galactic distributions: </a:t>
            </a:r>
            <a:r>
              <a:rPr lang="en-US" b="1" i="1" dirty="0" smtClean="0"/>
              <a:t>predefined</a:t>
            </a:r>
            <a:r>
              <a:rPr lang="en-US" dirty="0" smtClean="0"/>
              <a:t> profiles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 Jun 2012 | Tools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C. Balázs: DLHA</a:t>
            </a:r>
            <a:endParaRPr lang="en-US" dirty="0"/>
          </a:p>
        </p:txBody>
      </p:sp>
      <p:sp>
        <p:nvSpPr>
          <p:cNvPr id="7" name="Slide Number Placeholder 4"/>
          <p:cNvSpPr txBox="1">
            <a:spLocks/>
          </p:cNvSpPr>
          <p:nvPr/>
        </p:nvSpPr>
        <p:spPr>
          <a:xfrm>
            <a:off x="7315200" y="6492875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</a:t>
            </a:r>
            <a:fld id="{FE44CB85-58B1-4A17-8E22-6CC621AF2512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33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Oval 8"/>
          <p:cNvSpPr/>
          <p:nvPr/>
        </p:nvSpPr>
        <p:spPr>
          <a:xfrm>
            <a:off x="76200" y="4267200"/>
            <a:ext cx="76962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DLHA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0000FF"/>
                </a:solidFill>
              </a:rPr>
              <a:t>Who</a:t>
            </a:r>
            <a:r>
              <a:rPr lang="en-US" dirty="0" smtClean="0"/>
              <a:t> </a:t>
            </a:r>
            <a:r>
              <a:rPr lang="en-US" sz="1800" b="1" dirty="0" smtClean="0"/>
              <a:t>Coordinator</a:t>
            </a:r>
            <a:r>
              <a:rPr lang="en-US" sz="1800" dirty="0" smtClean="0"/>
              <a:t>: C Balázs </a:t>
            </a:r>
            <a:r>
              <a:rPr lang="en-US" sz="1800" b="1" dirty="0" smtClean="0"/>
              <a:t>AMIDAS</a:t>
            </a:r>
            <a:r>
              <a:rPr lang="en-US" sz="1800" dirty="0" smtClean="0"/>
              <a:t>: C-L Shan </a:t>
            </a:r>
            <a:r>
              <a:rPr lang="en-US" sz="1800" b="1" dirty="0" err="1" smtClean="0"/>
              <a:t>DarkSUSY</a:t>
            </a:r>
            <a:r>
              <a:rPr lang="en-US" sz="1800" dirty="0" smtClean="0"/>
              <a:t>: L </a:t>
            </a:r>
            <a:r>
              <a:rPr lang="en-US" sz="1800" dirty="0" err="1" smtClean="0"/>
              <a:t>Bergström</a:t>
            </a:r>
            <a:r>
              <a:rPr lang="en-US" sz="1800" dirty="0" smtClean="0"/>
              <a:t>, T </a:t>
            </a:r>
            <a:r>
              <a:rPr lang="en-US" sz="1800" dirty="0" err="1" smtClean="0"/>
              <a:t>Bringmann</a:t>
            </a:r>
            <a:r>
              <a:rPr lang="en-US" sz="1800" dirty="0" smtClean="0"/>
              <a:t>, G </a:t>
            </a:r>
            <a:r>
              <a:rPr lang="en-US" sz="1800" dirty="0" err="1" smtClean="0"/>
              <a:t>Duda</a:t>
            </a:r>
            <a:r>
              <a:rPr lang="en-US" sz="1800" dirty="0" smtClean="0"/>
              <a:t>, J </a:t>
            </a:r>
            <a:r>
              <a:rPr lang="en-US" sz="1800" dirty="0" err="1" smtClean="0"/>
              <a:t>Edsjö</a:t>
            </a:r>
            <a:r>
              <a:rPr lang="en-US" sz="1800" dirty="0" smtClean="0"/>
              <a:t>, P </a:t>
            </a:r>
            <a:r>
              <a:rPr lang="en-US" sz="1800" dirty="0" err="1" smtClean="0"/>
              <a:t>Gondolo</a:t>
            </a:r>
            <a:r>
              <a:rPr lang="en-US" sz="1800" dirty="0" smtClean="0"/>
              <a:t> </a:t>
            </a:r>
            <a:r>
              <a:rPr lang="en-US" sz="1800" b="1" dirty="0" smtClean="0"/>
              <a:t>DMFIT</a:t>
            </a:r>
            <a:r>
              <a:rPr lang="en-US" sz="1800" dirty="0" smtClean="0"/>
              <a:t> </a:t>
            </a:r>
            <a:r>
              <a:rPr lang="en-US" sz="1800" b="1" dirty="0" smtClean="0"/>
              <a:t>&amp; DMMW</a:t>
            </a:r>
            <a:r>
              <a:rPr lang="en-US" sz="1800" dirty="0" smtClean="0"/>
              <a:t>: S </a:t>
            </a:r>
            <a:r>
              <a:rPr lang="en-US" sz="1800" dirty="0" err="1" smtClean="0"/>
              <a:t>Profumo</a:t>
            </a:r>
            <a:r>
              <a:rPr lang="en-US" sz="1800" dirty="0" smtClean="0"/>
              <a:t>, T </a:t>
            </a:r>
            <a:r>
              <a:rPr lang="en-US" sz="1800" dirty="0" err="1" smtClean="0"/>
              <a:t>Jeltema</a:t>
            </a:r>
            <a:r>
              <a:rPr lang="en-US" sz="1800" dirty="0" smtClean="0"/>
              <a:t> </a:t>
            </a:r>
            <a:r>
              <a:rPr lang="en-US" sz="1800" b="1" dirty="0" smtClean="0"/>
              <a:t>DRAGON</a:t>
            </a:r>
            <a:r>
              <a:rPr lang="en-US" sz="1800" dirty="0" smtClean="0"/>
              <a:t>: C </a:t>
            </a:r>
            <a:r>
              <a:rPr lang="en-US" sz="1800" dirty="0" err="1" smtClean="0"/>
              <a:t>Evoli</a:t>
            </a:r>
            <a:r>
              <a:rPr lang="en-US" sz="1800" dirty="0" smtClean="0"/>
              <a:t>, D </a:t>
            </a:r>
            <a:r>
              <a:rPr lang="en-US" sz="1800" dirty="0" err="1" smtClean="0"/>
              <a:t>Gaggero</a:t>
            </a:r>
            <a:r>
              <a:rPr lang="en-US" sz="1800" dirty="0" smtClean="0"/>
              <a:t>, D Grasso, L </a:t>
            </a:r>
            <a:r>
              <a:rPr lang="en-US" sz="1800" dirty="0" err="1" smtClean="0"/>
              <a:t>Maccione</a:t>
            </a:r>
            <a:r>
              <a:rPr lang="en-US" sz="1800" dirty="0" smtClean="0"/>
              <a:t> </a:t>
            </a:r>
            <a:r>
              <a:rPr lang="en-US" sz="1800" b="1" dirty="0" err="1" smtClean="0"/>
              <a:t>FeynRules</a:t>
            </a:r>
            <a:r>
              <a:rPr lang="en-US" sz="1800" dirty="0" smtClean="0"/>
              <a:t>: C </a:t>
            </a:r>
            <a:r>
              <a:rPr lang="en-US" sz="1800" dirty="0" err="1" smtClean="0"/>
              <a:t>Duhr</a:t>
            </a:r>
            <a:r>
              <a:rPr lang="en-US" sz="1800" dirty="0" smtClean="0"/>
              <a:t>, B </a:t>
            </a:r>
            <a:r>
              <a:rPr lang="en-US" sz="1800" dirty="0" err="1" smtClean="0"/>
              <a:t>Fuks</a:t>
            </a:r>
            <a:r>
              <a:rPr lang="en-US" sz="1800" dirty="0" smtClean="0"/>
              <a:t> </a:t>
            </a:r>
            <a:r>
              <a:rPr lang="en-US" sz="1800" b="1" dirty="0" smtClean="0"/>
              <a:t>GALPROP</a:t>
            </a:r>
            <a:r>
              <a:rPr lang="en-US" sz="1800" dirty="0" smtClean="0"/>
              <a:t>: I </a:t>
            </a:r>
            <a:r>
              <a:rPr lang="en-US" sz="1800" dirty="0" err="1" smtClean="0"/>
              <a:t>Moskalenko</a:t>
            </a:r>
            <a:r>
              <a:rPr lang="en-US" sz="1800" dirty="0" smtClean="0"/>
              <a:t>, E Orlando, T Porter, A Strong </a:t>
            </a:r>
            <a:r>
              <a:rPr lang="en-US" sz="1800" b="1" dirty="0" smtClean="0"/>
              <a:t>ISAJET</a:t>
            </a:r>
            <a:r>
              <a:rPr lang="en-US" sz="1800" dirty="0" smtClean="0"/>
              <a:t>: H Baer </a:t>
            </a:r>
            <a:r>
              <a:rPr lang="en-US" sz="1800" b="1" dirty="0" err="1" smtClean="0"/>
              <a:t>micrOmegas</a:t>
            </a:r>
            <a:r>
              <a:rPr lang="en-US" sz="1800" dirty="0" smtClean="0"/>
              <a:t>: G </a:t>
            </a:r>
            <a:r>
              <a:rPr lang="en-US" sz="1800" dirty="0" err="1" smtClean="0"/>
              <a:t>Bélanger</a:t>
            </a:r>
            <a:r>
              <a:rPr lang="en-US" sz="1800" dirty="0" smtClean="0"/>
              <a:t>, F </a:t>
            </a:r>
            <a:r>
              <a:rPr lang="en-US" sz="1800" dirty="0" err="1" smtClean="0"/>
              <a:t>Boudjema</a:t>
            </a:r>
            <a:r>
              <a:rPr lang="en-US" sz="1800" dirty="0" smtClean="0"/>
              <a:t>, A </a:t>
            </a:r>
            <a:r>
              <a:rPr lang="en-US" sz="1800" dirty="0" err="1" smtClean="0"/>
              <a:t>Pukhov</a:t>
            </a:r>
            <a:r>
              <a:rPr lang="en-US" sz="1800" dirty="0" smtClean="0"/>
              <a:t> </a:t>
            </a:r>
            <a:r>
              <a:rPr lang="en-US" sz="1800" b="1" dirty="0" smtClean="0"/>
              <a:t>PPPC4DMID</a:t>
            </a:r>
            <a:r>
              <a:rPr lang="en-US" sz="1800" dirty="0" smtClean="0"/>
              <a:t>: M </a:t>
            </a:r>
            <a:r>
              <a:rPr lang="en-US" sz="1800" dirty="0" err="1" smtClean="0"/>
              <a:t>Cirelli</a:t>
            </a:r>
            <a:r>
              <a:rPr lang="en-US" sz="1800" dirty="0" smtClean="0"/>
              <a:t>, M </a:t>
            </a:r>
            <a:r>
              <a:rPr lang="en-US" sz="1800" dirty="0" err="1" smtClean="0"/>
              <a:t>Kadastik</a:t>
            </a:r>
            <a:r>
              <a:rPr lang="en-US" sz="1800" dirty="0" smtClean="0"/>
              <a:t>, P </a:t>
            </a:r>
            <a:r>
              <a:rPr lang="en-US" sz="1800" dirty="0" err="1" smtClean="0"/>
              <a:t>Panci</a:t>
            </a:r>
            <a:r>
              <a:rPr lang="en-US" sz="1800" dirty="0" smtClean="0"/>
              <a:t>, M </a:t>
            </a:r>
            <a:r>
              <a:rPr lang="en-US" sz="1800" dirty="0" err="1" smtClean="0"/>
              <a:t>Raidal</a:t>
            </a:r>
            <a:r>
              <a:rPr lang="en-US" sz="1800" dirty="0" smtClean="0"/>
              <a:t> </a:t>
            </a:r>
            <a:r>
              <a:rPr lang="en-US" sz="1800" b="1" dirty="0" smtClean="0"/>
              <a:t>SLHA</a:t>
            </a:r>
            <a:r>
              <a:rPr lang="en-US" sz="1800" dirty="0" smtClean="0"/>
              <a:t>: S </a:t>
            </a:r>
            <a:r>
              <a:rPr lang="en-US" sz="1800" dirty="0" err="1" smtClean="0"/>
              <a:t>Kreiss</a:t>
            </a:r>
            <a:r>
              <a:rPr lang="en-US" sz="1800" dirty="0" smtClean="0"/>
              <a:t>, F S Thomas </a:t>
            </a:r>
            <a:r>
              <a:rPr lang="en-US" sz="1800" b="1" dirty="0" smtClean="0"/>
              <a:t>Semi-analytical prop models</a:t>
            </a:r>
            <a:r>
              <a:rPr lang="en-US" sz="1800" dirty="0" smtClean="0"/>
              <a:t>: T </a:t>
            </a:r>
            <a:r>
              <a:rPr lang="en-US" sz="1800" dirty="0" err="1" smtClean="0"/>
              <a:t>Delahaye</a:t>
            </a:r>
            <a:r>
              <a:rPr lang="en-US" sz="1800" dirty="0" smtClean="0"/>
              <a:t>, F </a:t>
            </a:r>
            <a:r>
              <a:rPr lang="en-US" sz="1800" dirty="0" err="1" smtClean="0"/>
              <a:t>Donato</a:t>
            </a:r>
            <a:r>
              <a:rPr lang="en-US" sz="1800" dirty="0" smtClean="0"/>
              <a:t>, J </a:t>
            </a:r>
            <a:r>
              <a:rPr lang="en-US" sz="1800" dirty="0" err="1" smtClean="0"/>
              <a:t>Lavalle</a:t>
            </a:r>
            <a:r>
              <a:rPr lang="en-US" sz="1800" dirty="0" smtClean="0"/>
              <a:t>, D </a:t>
            </a:r>
            <a:r>
              <a:rPr lang="en-US" sz="1800" dirty="0" err="1" smtClean="0"/>
              <a:t>Maurin</a:t>
            </a:r>
            <a:r>
              <a:rPr lang="en-US" sz="1800" dirty="0" smtClean="0"/>
              <a:t>, P </a:t>
            </a:r>
            <a:r>
              <a:rPr lang="en-US" sz="1800" dirty="0" err="1" smtClean="0"/>
              <a:t>Salati</a:t>
            </a:r>
            <a:r>
              <a:rPr lang="en-US" sz="1800" dirty="0" smtClean="0"/>
              <a:t>, R </a:t>
            </a:r>
            <a:r>
              <a:rPr lang="en-US" sz="1800" dirty="0" err="1" smtClean="0"/>
              <a:t>Taillet</a:t>
            </a:r>
            <a:r>
              <a:rPr lang="en-US" sz="1800" dirty="0" smtClean="0"/>
              <a:t> </a:t>
            </a:r>
            <a:r>
              <a:rPr lang="en-US" sz="1800" b="1" dirty="0" err="1" smtClean="0"/>
              <a:t>SuperISO</a:t>
            </a:r>
            <a:r>
              <a:rPr lang="en-US" sz="1800" dirty="0" smtClean="0"/>
              <a:t>: A </a:t>
            </a:r>
            <a:r>
              <a:rPr lang="en-US" sz="1800" dirty="0" err="1" smtClean="0"/>
              <a:t>Arbey</a:t>
            </a:r>
            <a:r>
              <a:rPr lang="en-US" sz="1800" dirty="0" smtClean="0"/>
              <a:t>, F </a:t>
            </a:r>
            <a:r>
              <a:rPr lang="en-US" sz="1800" dirty="0" err="1" smtClean="0"/>
              <a:t>Mahmoudi</a:t>
            </a:r>
            <a:r>
              <a:rPr lang="en-US" sz="1800" b="1" dirty="0" smtClean="0"/>
              <a:t>;</a:t>
            </a:r>
            <a:r>
              <a:rPr lang="en-US" sz="1800" dirty="0" smtClean="0"/>
              <a:t> D G </a:t>
            </a:r>
            <a:r>
              <a:rPr lang="en-US" sz="1800" dirty="0" err="1" smtClean="0"/>
              <a:t>Cerdeno</a:t>
            </a:r>
            <a:r>
              <a:rPr lang="en-US" sz="1800" dirty="0" smtClean="0"/>
              <a:t>, R </a:t>
            </a:r>
            <a:r>
              <a:rPr lang="en-US" sz="1800" dirty="0" err="1" smtClean="0"/>
              <a:t>Leane</a:t>
            </a:r>
            <a:r>
              <a:rPr lang="en-US" sz="1800" dirty="0" smtClean="0"/>
              <a:t>, M </a:t>
            </a:r>
            <a:r>
              <a:rPr lang="en-US" sz="1800" dirty="0" err="1" smtClean="0"/>
              <a:t>Kakizaki</a:t>
            </a:r>
            <a:r>
              <a:rPr lang="en-US" sz="1800" dirty="0" smtClean="0"/>
              <a:t>, S </a:t>
            </a:r>
            <a:r>
              <a:rPr lang="en-US" sz="1800" dirty="0" err="1" smtClean="0"/>
              <a:t>Kraml</a:t>
            </a:r>
            <a:r>
              <a:rPr lang="en-US" sz="1800" dirty="0" smtClean="0"/>
              <a:t>, C Savage, P Scott, S </a:t>
            </a:r>
            <a:r>
              <a:rPr lang="en-US" sz="1800" dirty="0" err="1" smtClean="0"/>
              <a:t>Sekmen</a:t>
            </a:r>
            <a:endParaRPr lang="en-US" sz="1800" dirty="0" smtClean="0"/>
          </a:p>
          <a:p>
            <a:pPr>
              <a:buNone/>
            </a:pPr>
            <a:r>
              <a:rPr lang="en-US" dirty="0" smtClean="0">
                <a:solidFill>
                  <a:srgbClr val="0000FF"/>
                </a:solidFill>
              </a:rPr>
              <a:t>What</a:t>
            </a:r>
            <a:r>
              <a:rPr lang="en-US" dirty="0" smtClean="0"/>
              <a:t> Standardized interface for exchanging DM info</a:t>
            </a:r>
          </a:p>
          <a:p>
            <a:pPr>
              <a:buNone/>
            </a:pPr>
            <a:r>
              <a:rPr lang="en-US" dirty="0" smtClean="0">
                <a:solidFill>
                  <a:srgbClr val="0000FF"/>
                </a:solidFill>
              </a:rPr>
              <a:t>Why</a:t>
            </a:r>
            <a:r>
              <a:rPr lang="en-US" dirty="0" smtClean="0"/>
              <a:t>	 </a:t>
            </a:r>
            <a:r>
              <a:rPr lang="en-US" dirty="0" smtClean="0"/>
              <a:t>Enhanced </a:t>
            </a:r>
            <a:r>
              <a:rPr lang="en-US" dirty="0" smtClean="0"/>
              <a:t>flexibility of DM calculators</a:t>
            </a:r>
          </a:p>
          <a:p>
            <a:pPr>
              <a:buNone/>
            </a:pPr>
            <a:r>
              <a:rPr lang="en-US" dirty="0" smtClean="0">
                <a:solidFill>
                  <a:srgbClr val="0000FF"/>
                </a:solidFill>
              </a:rPr>
              <a:t>How</a:t>
            </a:r>
            <a:r>
              <a:rPr lang="en-US" dirty="0" smtClean="0"/>
              <a:t>	 Utilize modularity in DM calculations</a:t>
            </a:r>
          </a:p>
          <a:p>
            <a:pPr>
              <a:buNone/>
            </a:pPr>
            <a:r>
              <a:rPr lang="en-US" dirty="0" smtClean="0"/>
              <a:t>		 Allow user to access I/O for ‘modules’</a:t>
            </a:r>
          </a:p>
          <a:p>
            <a:pPr>
              <a:buNone/>
            </a:pPr>
            <a:r>
              <a:rPr lang="en-US" dirty="0" smtClean="0"/>
              <a:t>		 Let the user ‘go wild</a:t>
            </a:r>
            <a:r>
              <a:rPr lang="en-US" dirty="0" smtClean="0"/>
              <a:t>’ without hurting anyone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 Jun 2012 | Tools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C. Balázs: DLHA</a:t>
            </a:r>
            <a:endParaRPr lang="en-US" dirty="0"/>
          </a:p>
        </p:txBody>
      </p:sp>
      <p:sp>
        <p:nvSpPr>
          <p:cNvPr id="7" name="Slide Number Placeholder 4"/>
          <p:cNvSpPr txBox="1">
            <a:spLocks/>
          </p:cNvSpPr>
          <p:nvPr/>
        </p:nvSpPr>
        <p:spPr>
          <a:xfrm>
            <a:off x="7315200" y="6492875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</a:t>
            </a:r>
            <a:fld id="{FE44CB85-58B1-4A17-8E22-6CC621AF2512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33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FUNCTION</a:t>
            </a:r>
            <a:r>
              <a:rPr lang="en-US" dirty="0" smtClean="0"/>
              <a:t>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DM galactic distributions: </a:t>
            </a:r>
            <a:r>
              <a:rPr lang="en-US" dirty="0" err="1" smtClean="0"/>
              <a:t>Einasto</a:t>
            </a:r>
            <a:r>
              <a:rPr lang="en-US" dirty="0" smtClean="0"/>
              <a:t> profile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A DLHA file may refer to this as a </a:t>
            </a:r>
            <a:r>
              <a:rPr lang="en-US" b="1" i="1" dirty="0" smtClean="0"/>
              <a:t>predefined</a:t>
            </a:r>
            <a:r>
              <a:rPr lang="en-US" dirty="0" smtClean="0"/>
              <a:t> object: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 Jun 2012 | Tools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C. Balázs: DLHA</a:t>
            </a:r>
            <a:endParaRPr lang="en-US" dirty="0"/>
          </a:p>
        </p:txBody>
      </p:sp>
      <p:sp>
        <p:nvSpPr>
          <p:cNvPr id="7" name="Slide Number Placeholder 4"/>
          <p:cNvSpPr txBox="1">
            <a:spLocks/>
          </p:cNvSpPr>
          <p:nvPr/>
        </p:nvSpPr>
        <p:spPr>
          <a:xfrm>
            <a:off x="7315200" y="6492875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</a:t>
            </a:r>
            <a:fld id="{FE44CB85-58B1-4A17-8E22-6CC621AF2512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33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15820" y="4000500"/>
            <a:ext cx="497078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2200275"/>
            <a:ext cx="4460338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67133" y="2438400"/>
            <a:ext cx="719667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FUNCTION</a:t>
            </a:r>
            <a:r>
              <a:rPr lang="en-US" dirty="0" smtClean="0"/>
              <a:t>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DM galactic distributions: </a:t>
            </a:r>
            <a:r>
              <a:rPr lang="en-US" dirty="0" err="1" smtClean="0"/>
              <a:t>Einasto</a:t>
            </a:r>
            <a:r>
              <a:rPr lang="en-US" dirty="0" smtClean="0"/>
              <a:t> profile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… or as a </a:t>
            </a:r>
            <a:r>
              <a:rPr lang="en-US" b="1" i="1" dirty="0" smtClean="0"/>
              <a:t>C language</a:t>
            </a:r>
            <a:r>
              <a:rPr lang="en-US" dirty="0" smtClean="0"/>
              <a:t> object: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 Jun 2012 | Tools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C. Balázs: DLHA</a:t>
            </a:r>
            <a:endParaRPr lang="en-US" dirty="0"/>
          </a:p>
        </p:txBody>
      </p:sp>
      <p:sp>
        <p:nvSpPr>
          <p:cNvPr id="7" name="Slide Number Placeholder 4"/>
          <p:cNvSpPr txBox="1">
            <a:spLocks/>
          </p:cNvSpPr>
          <p:nvPr/>
        </p:nvSpPr>
        <p:spPr>
          <a:xfrm>
            <a:off x="7315200" y="6492875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</a:t>
            </a:r>
            <a:fld id="{FE44CB85-58B1-4A17-8E22-6CC621AF2512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33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2200275"/>
            <a:ext cx="4460338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67133" y="2438400"/>
            <a:ext cx="719667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7529" y="4038600"/>
            <a:ext cx="7302071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FUNCTION</a:t>
            </a:r>
            <a:r>
              <a:rPr lang="en-US" dirty="0" smtClean="0"/>
              <a:t>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DM galactic distributions: </a:t>
            </a:r>
            <a:r>
              <a:rPr lang="en-US" dirty="0" err="1" smtClean="0"/>
              <a:t>Einasto</a:t>
            </a:r>
            <a:r>
              <a:rPr lang="en-US" dirty="0" smtClean="0"/>
              <a:t> profile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… or as a </a:t>
            </a:r>
            <a:r>
              <a:rPr lang="en-US" b="1" i="1" dirty="0" smtClean="0"/>
              <a:t>tabular</a:t>
            </a:r>
            <a:r>
              <a:rPr lang="en-US" dirty="0" smtClean="0"/>
              <a:t> object: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 Jun 2012 | Tools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C. Balázs: DLHA</a:t>
            </a:r>
            <a:endParaRPr lang="en-US" dirty="0"/>
          </a:p>
        </p:txBody>
      </p:sp>
      <p:sp>
        <p:nvSpPr>
          <p:cNvPr id="7" name="Slide Number Placeholder 4"/>
          <p:cNvSpPr txBox="1">
            <a:spLocks/>
          </p:cNvSpPr>
          <p:nvPr/>
        </p:nvSpPr>
        <p:spPr>
          <a:xfrm>
            <a:off x="7315200" y="6492875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</a:t>
            </a:r>
            <a:fld id="{FE44CB85-58B1-4A17-8E22-6CC621AF2512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33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2200275"/>
            <a:ext cx="4460338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67133" y="2438400"/>
            <a:ext cx="719667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3810000"/>
            <a:ext cx="5962650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FUNCTION</a:t>
            </a:r>
            <a:r>
              <a:rPr lang="en-US" dirty="0" smtClean="0"/>
              <a:t>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DM galactic distributions: </a:t>
            </a:r>
            <a:r>
              <a:rPr lang="en-US" dirty="0" err="1" smtClean="0"/>
              <a:t>Einasto</a:t>
            </a:r>
            <a:r>
              <a:rPr lang="en-US" dirty="0" smtClean="0"/>
              <a:t> profile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… or as a </a:t>
            </a:r>
            <a:r>
              <a:rPr lang="en-US" b="1" i="1" dirty="0" smtClean="0"/>
              <a:t>compiled</a:t>
            </a:r>
            <a:r>
              <a:rPr lang="en-US" dirty="0" smtClean="0"/>
              <a:t> (library) object:</a:t>
            </a:r>
          </a:p>
          <a:p>
            <a:pPr>
              <a:buNone/>
            </a:pPr>
            <a:endParaRPr lang="en-US" sz="28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2600" dirty="0" smtClean="0">
                <a:latin typeface="Courier New" pitchFamily="49" charset="0"/>
                <a:cs typeface="Courier New" pitchFamily="49" charset="0"/>
              </a:rPr>
              <a:t>			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FUNCTION 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rho_g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type=L 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args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=2</a:t>
            </a:r>
          </a:p>
          <a:p>
            <a:pPr>
              <a:buNone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			  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libName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=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libisared.a</a:t>
            </a:r>
            <a:endParaRPr lang="en-US" sz="24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			  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funcName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=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rhoEinasto</a:t>
            </a:r>
            <a:endParaRPr lang="en-US" sz="24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			END_FUNCTION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 Jun 2012 | Tools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C. Balázs: DLHA</a:t>
            </a:r>
            <a:endParaRPr lang="en-US" dirty="0"/>
          </a:p>
        </p:txBody>
      </p:sp>
      <p:sp>
        <p:nvSpPr>
          <p:cNvPr id="7" name="Slide Number Placeholder 4"/>
          <p:cNvSpPr txBox="1">
            <a:spLocks/>
          </p:cNvSpPr>
          <p:nvPr/>
        </p:nvSpPr>
        <p:spPr>
          <a:xfrm>
            <a:off x="7315200" y="6492875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</a:t>
            </a:r>
            <a:fld id="{FE44CB85-58B1-4A17-8E22-6CC621AF2512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33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2200275"/>
            <a:ext cx="4460338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67133" y="2438400"/>
            <a:ext cx="719667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DLHA Future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DLHA is an </a:t>
            </a:r>
            <a:r>
              <a:rPr lang="en-US" b="1" i="1" dirty="0" smtClean="0"/>
              <a:t>agreement</a:t>
            </a:r>
            <a:r>
              <a:rPr lang="en-US" dirty="0" smtClean="0"/>
              <a:t> at the moment</a:t>
            </a:r>
          </a:p>
          <a:p>
            <a:pPr>
              <a:buNone/>
            </a:pPr>
            <a:r>
              <a:rPr lang="en-US" dirty="0" smtClean="0"/>
              <a:t>	- </a:t>
            </a:r>
            <a:r>
              <a:rPr lang="en-US" dirty="0" smtClean="0">
                <a:solidFill>
                  <a:srgbClr val="0000FF"/>
                </a:solidFill>
              </a:rPr>
              <a:t>we should make it a Les </a:t>
            </a:r>
            <a:r>
              <a:rPr lang="en-US" dirty="0" err="1" smtClean="0">
                <a:solidFill>
                  <a:srgbClr val="0000FF"/>
                </a:solidFill>
              </a:rPr>
              <a:t>Houches</a:t>
            </a:r>
            <a:r>
              <a:rPr lang="en-US" dirty="0" smtClean="0">
                <a:solidFill>
                  <a:srgbClr val="0000FF"/>
                </a:solidFill>
              </a:rPr>
              <a:t> Accord</a:t>
            </a:r>
          </a:p>
          <a:p>
            <a:pPr>
              <a:buNone/>
            </a:pPr>
            <a:r>
              <a:rPr lang="en-US" dirty="0" smtClean="0"/>
              <a:t>		- that’ll require a bit of </a:t>
            </a:r>
            <a:r>
              <a:rPr lang="en-US" dirty="0" smtClean="0"/>
              <a:t>tuning </a:t>
            </a:r>
            <a:r>
              <a:rPr lang="en-US" dirty="0" smtClean="0"/>
              <a:t>it up, </a:t>
            </a:r>
          </a:p>
          <a:p>
            <a:pPr>
              <a:buNone/>
            </a:pPr>
            <a:r>
              <a:rPr lang="en-US" dirty="0" smtClean="0"/>
              <a:t>		- re-writing it as a journal paper, and </a:t>
            </a:r>
          </a:p>
          <a:p>
            <a:pPr>
              <a:buNone/>
            </a:pPr>
            <a:r>
              <a:rPr lang="en-US" dirty="0" smtClean="0"/>
              <a:t>		- </a:t>
            </a:r>
            <a:r>
              <a:rPr lang="en-US" u="sng" dirty="0" smtClean="0"/>
              <a:t>implementing it in </a:t>
            </a:r>
            <a:r>
              <a:rPr lang="en-US" u="sng" dirty="0" smtClean="0"/>
              <a:t>our codes</a:t>
            </a:r>
            <a:endParaRPr lang="en-US" u="sng" dirty="0" smtClean="0"/>
          </a:p>
          <a:p>
            <a:pPr>
              <a:buNone/>
            </a:pPr>
            <a:r>
              <a:rPr lang="en-US" dirty="0" smtClean="0"/>
              <a:t>DLHA is </a:t>
            </a:r>
            <a:r>
              <a:rPr lang="en-US" dirty="0" smtClean="0"/>
              <a:t>an accord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- so, your suggestions for improvement come …</a:t>
            </a:r>
          </a:p>
          <a:p>
            <a:pPr>
              <a:buNone/>
            </a:pPr>
            <a:r>
              <a:rPr lang="en-US" dirty="0" smtClean="0"/>
              <a:t>		- here, and</a:t>
            </a:r>
          </a:p>
          <a:p>
            <a:pPr>
              <a:buNone/>
            </a:pPr>
            <a:r>
              <a:rPr lang="en-US" dirty="0" smtClean="0"/>
              <a:t>		- here, and also</a:t>
            </a:r>
          </a:p>
          <a:p>
            <a:pPr>
              <a:buNone/>
            </a:pPr>
            <a:r>
              <a:rPr lang="en-US" dirty="0" smtClean="0"/>
              <a:t>		- here …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 Jun 2012 | Tools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C. Balázs: DLHA</a:t>
            </a:r>
            <a:endParaRPr lang="en-US" dirty="0"/>
          </a:p>
        </p:txBody>
      </p:sp>
      <p:sp>
        <p:nvSpPr>
          <p:cNvPr id="7" name="Slide Number Placeholder 4"/>
          <p:cNvSpPr txBox="1">
            <a:spLocks/>
          </p:cNvSpPr>
          <p:nvPr/>
        </p:nvSpPr>
        <p:spPr>
          <a:xfrm>
            <a:off x="7315200" y="6492875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</a:t>
            </a:r>
            <a:fld id="{FE44CB85-58B1-4A17-8E22-6CC621AF2512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33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DLHA Future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Having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FUNCTION</a:t>
            </a:r>
            <a:r>
              <a:rPr lang="en-US" dirty="0" smtClean="0"/>
              <a:t>s, do we need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BLOCK</a:t>
            </a:r>
            <a:r>
              <a:rPr lang="en-US" dirty="0" smtClean="0"/>
              <a:t>s?</a:t>
            </a:r>
          </a:p>
          <a:p>
            <a:pPr>
              <a:buNone/>
            </a:pPr>
            <a:r>
              <a:rPr lang="en-US" dirty="0" smtClean="0"/>
              <a:t>	- blocks contain constant values</a:t>
            </a:r>
          </a:p>
          <a:p>
            <a:pPr>
              <a:buNone/>
            </a:pPr>
            <a:r>
              <a:rPr lang="en-US" dirty="0" smtClean="0"/>
              <a:t>	- a constant is a function with zero independent variables and a parameter</a:t>
            </a:r>
          </a:p>
          <a:p>
            <a:pPr>
              <a:buNone/>
            </a:pPr>
            <a:r>
              <a:rPr lang="en-US" dirty="0" smtClean="0"/>
              <a:t>	- any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BLOCK</a:t>
            </a:r>
            <a:r>
              <a:rPr lang="en-US" dirty="0" smtClean="0"/>
              <a:t> can be replaced by one or more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FUNCTION</a:t>
            </a:r>
            <a:r>
              <a:rPr lang="en-US" dirty="0" smtClean="0"/>
              <a:t>s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FUNCTION</a:t>
            </a:r>
            <a:r>
              <a:rPr lang="en-US" dirty="0" smtClean="0"/>
              <a:t> consistency and </a:t>
            </a:r>
            <a:r>
              <a:rPr lang="en-US" dirty="0" err="1" smtClean="0"/>
              <a:t>foolprofing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- make arguments explicit</a:t>
            </a:r>
          </a:p>
          <a:p>
            <a:pPr>
              <a:buNone/>
            </a:pPr>
            <a:r>
              <a:rPr lang="en-US" dirty="0" smtClean="0"/>
              <a:t>	- clarify difference between variable &amp; parameter</a:t>
            </a:r>
          </a:p>
          <a:p>
            <a:pPr>
              <a:buNone/>
            </a:pPr>
            <a:r>
              <a:rPr lang="en-US" dirty="0" smtClean="0"/>
              <a:t>Improve consistency &amp; overlap issues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 Jun 2012 | Tools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C. Balázs: DLHA</a:t>
            </a:r>
            <a:endParaRPr lang="en-US" dirty="0"/>
          </a:p>
        </p:txBody>
      </p:sp>
      <p:sp>
        <p:nvSpPr>
          <p:cNvPr id="7" name="Slide Number Placeholder 4"/>
          <p:cNvSpPr txBox="1">
            <a:spLocks/>
          </p:cNvSpPr>
          <p:nvPr/>
        </p:nvSpPr>
        <p:spPr>
          <a:xfrm>
            <a:off x="7315200" y="6492875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</a:t>
            </a:r>
            <a:fld id="{FE44CB85-58B1-4A17-8E22-6CC621AF2512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33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DLHA Future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FUNCTION</a:t>
            </a:r>
            <a:r>
              <a:rPr lang="en-US" dirty="0" smtClean="0"/>
              <a:t> face-lift</a:t>
            </a:r>
          </a:p>
          <a:p>
            <a:pPr lvl="0">
              <a:buNone/>
            </a:pPr>
            <a:r>
              <a:rPr lang="en-US" sz="2000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FUNCTION name=&lt;name&gt; type=&lt;type&gt; dim=&lt;# of components&gt; </a:t>
            </a:r>
          </a:p>
          <a:p>
            <a:pPr lvl="0">
              <a:buNone/>
            </a:pPr>
            <a:r>
              <a:rPr lang="en-US" sz="2000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ARGUMENTS</a:t>
            </a:r>
          </a:p>
          <a:p>
            <a:pPr lvl="0">
              <a:buNone/>
            </a:pPr>
            <a:r>
              <a:rPr lang="en-US" sz="2000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	&lt;argument name 1&gt;                                          &lt;argument name 2&gt;                                          &lt;argument name 3&gt;                                          ...</a:t>
            </a:r>
          </a:p>
          <a:p>
            <a:pPr lvl="0">
              <a:buNone/>
            </a:pPr>
            <a:r>
              <a:rPr lang="en-US" sz="2000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END_ARGUMENTS</a:t>
            </a:r>
          </a:p>
          <a:p>
            <a:pPr lvl="0">
              <a:buNone/>
            </a:pPr>
            <a:r>
              <a:rPr lang="en-US" sz="2000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PARAMETERS                                                  &lt;parameter name 1&gt; = &lt;value 1&gt;                            &lt;parameter name 2&gt; = &lt;value 2&gt;                            &lt;parameter name 3&gt; = &lt;value 3&gt;                            ...</a:t>
            </a:r>
          </a:p>
          <a:p>
            <a:pPr lvl="0">
              <a:buNone/>
            </a:pPr>
            <a:r>
              <a:rPr lang="en-US" sz="2000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END_PARAMETERS</a:t>
            </a:r>
          </a:p>
          <a:p>
            <a:pPr lvl="0">
              <a:buNone/>
            </a:pPr>
            <a:r>
              <a:rPr lang="en-US" sz="2000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&lt;function body&gt;</a:t>
            </a:r>
          </a:p>
          <a:p>
            <a:pPr lvl="0">
              <a:buNone/>
            </a:pPr>
            <a:r>
              <a:rPr lang="en-US" sz="2000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END_FUNCTION</a:t>
            </a:r>
            <a:endParaRPr lang="en-US" sz="2000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 Jun 2012 | Tools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C. Balázs: DLHA</a:t>
            </a:r>
            <a:endParaRPr lang="en-US" dirty="0"/>
          </a:p>
        </p:txBody>
      </p:sp>
      <p:sp>
        <p:nvSpPr>
          <p:cNvPr id="7" name="Slide Number Placeholder 4"/>
          <p:cNvSpPr txBox="1">
            <a:spLocks/>
          </p:cNvSpPr>
          <p:nvPr/>
        </p:nvSpPr>
        <p:spPr>
          <a:xfrm>
            <a:off x="7315200" y="6492875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</a:t>
            </a:r>
            <a:fld id="{FE44CB85-58B1-4A17-8E22-6CC621AF2512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33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DLHA Future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Compatibility/compliancy</a:t>
            </a:r>
          </a:p>
          <a:p>
            <a:pPr>
              <a:buNone/>
            </a:pPr>
            <a:r>
              <a:rPr lang="en-US" dirty="0" smtClean="0"/>
              <a:t>	- DLHA is useless unless it’s implemented in dark matter related codes</a:t>
            </a:r>
          </a:p>
          <a:p>
            <a:pPr>
              <a:buNone/>
            </a:pPr>
            <a:r>
              <a:rPr lang="en-US" dirty="0" smtClean="0"/>
              <a:t>DLHA Web-page</a:t>
            </a:r>
          </a:p>
          <a:p>
            <a:pPr>
              <a:buNone/>
            </a:pPr>
            <a:r>
              <a:rPr lang="en-US" dirty="0" smtClean="0"/>
              <a:t>	- keeping track of codes, tools, news, etc.</a:t>
            </a:r>
          </a:p>
          <a:p>
            <a:pPr>
              <a:buNone/>
            </a:pPr>
            <a:r>
              <a:rPr lang="en-US" dirty="0" smtClean="0"/>
              <a:t>	- </a:t>
            </a:r>
            <a:r>
              <a:rPr lang="en-US" dirty="0" err="1" smtClean="0"/>
              <a:t>twiki</a:t>
            </a:r>
            <a:r>
              <a:rPr lang="en-US" dirty="0" smtClean="0"/>
              <a:t> style editing???</a:t>
            </a:r>
          </a:p>
          <a:p>
            <a:pPr>
              <a:buNone/>
            </a:pPr>
            <a:r>
              <a:rPr lang="en-US" dirty="0" smtClean="0"/>
              <a:t>Standardized I/O?</a:t>
            </a:r>
          </a:p>
          <a:p>
            <a:pPr>
              <a:buNone/>
            </a:pPr>
            <a:r>
              <a:rPr lang="en-US" dirty="0" smtClean="0"/>
              <a:t>	- standardized reader/writer is desirable</a:t>
            </a:r>
          </a:p>
          <a:p>
            <a:pPr>
              <a:buNone/>
            </a:pPr>
            <a:r>
              <a:rPr lang="en-US" dirty="0" smtClean="0"/>
              <a:t>Much more</a:t>
            </a:r>
          </a:p>
          <a:p>
            <a:pPr>
              <a:buNone/>
            </a:pPr>
            <a:r>
              <a:rPr lang="en-US" dirty="0" smtClean="0"/>
              <a:t>	- see discussions starting after this talk!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 Jun 2012 | Tools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C. Balázs: DLHA</a:t>
            </a:r>
            <a:endParaRPr lang="en-US" dirty="0"/>
          </a:p>
        </p:txBody>
      </p:sp>
      <p:sp>
        <p:nvSpPr>
          <p:cNvPr id="7" name="Slide Number Placeholder 4"/>
          <p:cNvSpPr txBox="1">
            <a:spLocks/>
          </p:cNvSpPr>
          <p:nvPr/>
        </p:nvSpPr>
        <p:spPr>
          <a:xfrm>
            <a:off x="7315200" y="6492875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</a:t>
            </a:r>
            <a:fld id="{FE44CB85-58B1-4A17-8E22-6CC621AF2512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33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4080" y="228600"/>
            <a:ext cx="500992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85800"/>
            <a:ext cx="4656279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DLHA Future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 Jun 2012 | Tools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C. Balázs: DLHA</a:t>
            </a:r>
            <a:endParaRPr lang="en-US" dirty="0"/>
          </a:p>
        </p:txBody>
      </p:sp>
      <p:sp>
        <p:nvSpPr>
          <p:cNvPr id="7" name="Slide Number Placeholder 4"/>
          <p:cNvSpPr txBox="1">
            <a:spLocks/>
          </p:cNvSpPr>
          <p:nvPr/>
        </p:nvSpPr>
        <p:spPr>
          <a:xfrm>
            <a:off x="7315200" y="6492875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</a:t>
            </a:r>
            <a:fld id="{FE44CB85-58B1-4A17-8E22-6CC621AF2512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33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4191000" y="304800"/>
            <a:ext cx="4724400" cy="5638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52400" y="4876800"/>
            <a:ext cx="4267200" cy="1752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28600" y="762000"/>
            <a:ext cx="3810000" cy="40386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sz="3200" dirty="0" smtClean="0"/>
              <a:t>DLHA:</a:t>
            </a:r>
          </a:p>
          <a:p>
            <a:pPr algn="ctr"/>
            <a:r>
              <a:rPr lang="en-US" sz="3200" dirty="0" smtClean="0"/>
              <a:t>far from perfect</a:t>
            </a:r>
          </a:p>
          <a:p>
            <a:pPr algn="ctr"/>
            <a:r>
              <a:rPr lang="en-US" sz="3200" dirty="0" smtClean="0"/>
              <a:t>far from finished</a:t>
            </a:r>
          </a:p>
          <a:p>
            <a:pPr algn="ctr"/>
            <a:endParaRPr lang="en-US" sz="3200" dirty="0" smtClean="0"/>
          </a:p>
          <a:p>
            <a:pPr algn="ctr"/>
            <a:r>
              <a:rPr lang="en-US" sz="3200" dirty="0" smtClean="0"/>
              <a:t>Open issues</a:t>
            </a:r>
          </a:p>
          <a:p>
            <a:pPr algn="ctr"/>
            <a:r>
              <a:rPr lang="en-US" sz="3200" dirty="0" smtClean="0"/>
              <a:t>From DLHA</a:t>
            </a:r>
          </a:p>
          <a:p>
            <a:pPr algn="ctr"/>
            <a:r>
              <a:rPr lang="en-US" sz="3200" dirty="0" smtClean="0"/>
              <a:t>write-up</a:t>
            </a:r>
          </a:p>
          <a:p>
            <a:pPr algn="ctr"/>
            <a:r>
              <a:rPr lang="en-US" sz="3200" dirty="0" smtClean="0"/>
              <a:t>arXiv.1203.1488</a:t>
            </a:r>
          </a:p>
          <a:p>
            <a:pPr algn="ctr"/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DLHA Future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help shaping </a:t>
            </a:r>
            <a:r>
              <a:rPr lang="en-US" dirty="0" smtClean="0"/>
              <a:t>DLHA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discuss, discuss, discuss DLHA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let me know what you think</a:t>
            </a:r>
          </a:p>
          <a:p>
            <a:pPr algn="ctr">
              <a:buNone/>
            </a:pPr>
            <a:r>
              <a:rPr lang="en-US" sz="2000" dirty="0" smtClean="0"/>
              <a:t>csaba.balazs@monash.edu</a:t>
            </a: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 Jun 2012 | Tools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C. Balázs: DLHA</a:t>
            </a:r>
            <a:endParaRPr lang="en-US" dirty="0"/>
          </a:p>
        </p:txBody>
      </p:sp>
      <p:sp>
        <p:nvSpPr>
          <p:cNvPr id="7" name="Slide Number Placeholder 4"/>
          <p:cNvSpPr txBox="1">
            <a:spLocks/>
          </p:cNvSpPr>
          <p:nvPr/>
        </p:nvSpPr>
        <p:spPr>
          <a:xfrm>
            <a:off x="7315200" y="6492875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</a:t>
            </a:r>
            <a:fld id="{FE44CB85-58B1-4A17-8E22-6CC621AF2512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33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DLHA! Why?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0000FF"/>
                </a:solidFill>
              </a:rPr>
              <a:t>Experiment</a:t>
            </a:r>
            <a:r>
              <a:rPr lang="en-US" dirty="0" smtClean="0"/>
              <a:t> Dark </a:t>
            </a:r>
            <a:r>
              <a:rPr lang="en-US" dirty="0"/>
              <a:t>matter </a:t>
            </a:r>
            <a:r>
              <a:rPr lang="en-US" dirty="0" smtClean="0"/>
              <a:t>signals </a:t>
            </a:r>
            <a:endParaRPr lang="en-US" dirty="0"/>
          </a:p>
          <a:p>
            <a:pPr>
              <a:buNone/>
            </a:pPr>
            <a:r>
              <a:rPr lang="en-US" dirty="0" smtClean="0"/>
              <a:t>	DAMA</a:t>
            </a:r>
            <a:r>
              <a:rPr lang="en-US" dirty="0"/>
              <a:t>, </a:t>
            </a:r>
            <a:r>
              <a:rPr lang="en-US" dirty="0" err="1"/>
              <a:t>CoGeNT</a:t>
            </a:r>
            <a:r>
              <a:rPr lang="en-US" dirty="0"/>
              <a:t>, CRESST, </a:t>
            </a:r>
            <a:r>
              <a:rPr lang="en-US" dirty="0" smtClean="0"/>
              <a:t>CDMS-II, </a:t>
            </a:r>
            <a:r>
              <a:rPr lang="en-US" dirty="0"/>
              <a:t>XENON100, PAMELA, Fermi-LAT, AMS, WMAP, PLANCK, </a:t>
            </a:r>
            <a:r>
              <a:rPr lang="en-US" dirty="0" err="1" smtClean="0"/>
              <a:t>DanHooper</a:t>
            </a:r>
            <a:r>
              <a:rPr lang="en-US" dirty="0" smtClean="0"/>
              <a:t>...</a:t>
            </a:r>
          </a:p>
          <a:p>
            <a:pPr>
              <a:buNone/>
            </a:pPr>
            <a:r>
              <a:rPr lang="en-US" dirty="0" smtClean="0">
                <a:solidFill>
                  <a:srgbClr val="0000FF"/>
                </a:solidFill>
              </a:rPr>
              <a:t>Theory </a:t>
            </a:r>
            <a:r>
              <a:rPr lang="en-US" dirty="0" smtClean="0"/>
              <a:t>Dark </a:t>
            </a:r>
            <a:r>
              <a:rPr lang="en-US" dirty="0"/>
              <a:t>matter </a:t>
            </a:r>
            <a:r>
              <a:rPr lang="en-US" dirty="0" smtClean="0"/>
              <a:t>models		</a:t>
            </a:r>
            <a:r>
              <a:rPr lang="en-US" dirty="0"/>
              <a:t> </a:t>
            </a:r>
            <a:endParaRPr lang="en-US" dirty="0" smtClean="0"/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			  lim</a:t>
            </a:r>
            <a:r>
              <a:rPr lang="en-US" baseline="-25000" dirty="0" smtClean="0"/>
              <a:t>t</a:t>
            </a:r>
            <a:r>
              <a:rPr lang="en-US" baseline="-25000" dirty="0"/>
              <a:t>→2014</a:t>
            </a:r>
            <a:r>
              <a:rPr lang="en-US" dirty="0"/>
              <a:t>(N) = </a:t>
            </a:r>
            <a:r>
              <a:rPr lang="en-US" dirty="0" smtClean="0"/>
              <a:t>∞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It's </a:t>
            </a:r>
            <a:r>
              <a:rPr lang="en-US" dirty="0"/>
              <a:t>the golden age of </a:t>
            </a:r>
            <a:r>
              <a:rPr lang="en-US" dirty="0" smtClean="0"/>
              <a:t>opportunity!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Are these</a:t>
            </a:r>
            <a:r>
              <a:rPr lang="en-US" dirty="0"/>
              <a:t> signals</a:t>
            </a:r>
            <a:r>
              <a:rPr lang="en-US" dirty="0" smtClean="0"/>
              <a:t> “real”?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Which </a:t>
            </a:r>
            <a:r>
              <a:rPr lang="en-US" dirty="0"/>
              <a:t>model do they come from?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	Start </a:t>
            </a:r>
            <a:r>
              <a:rPr lang="en-US" dirty="0"/>
              <a:t>calculating signals in many models</a:t>
            </a:r>
            <a:r>
              <a:rPr lang="en-US" dirty="0" smtClean="0"/>
              <a:t>!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 Jun 2012 | Tools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C. Balázs: DLHA</a:t>
            </a:r>
            <a:endParaRPr lang="en-US" dirty="0"/>
          </a:p>
        </p:txBody>
      </p:sp>
      <p:sp>
        <p:nvSpPr>
          <p:cNvPr id="7" name="Slide Number Placeholder 4"/>
          <p:cNvSpPr txBox="1">
            <a:spLocks/>
          </p:cNvSpPr>
          <p:nvPr/>
        </p:nvSpPr>
        <p:spPr>
          <a:xfrm>
            <a:off x="7315200" y="6492875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</a:t>
            </a:r>
            <a:fld id="{FE44CB85-58B1-4A17-8E22-6CC621AF2512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33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24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DLHA Future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help to shape </a:t>
            </a:r>
            <a:r>
              <a:rPr lang="en-US" dirty="0" smtClean="0"/>
              <a:t>DLHA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discuss, discuss, discuss DLHA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let me know what you think</a:t>
            </a:r>
          </a:p>
          <a:p>
            <a:pPr algn="ctr">
              <a:buNone/>
            </a:pPr>
            <a:r>
              <a:rPr lang="en-US" sz="2000" dirty="0" smtClean="0"/>
              <a:t>csaba.balazs@monash.edu</a:t>
            </a: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 Jun 2012 | Tools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C. Balázs: DLHA</a:t>
            </a:r>
            <a:endParaRPr lang="en-US" dirty="0"/>
          </a:p>
        </p:txBody>
      </p:sp>
      <p:sp>
        <p:nvSpPr>
          <p:cNvPr id="7" name="Slide Number Placeholder 4"/>
          <p:cNvSpPr txBox="1">
            <a:spLocks/>
          </p:cNvSpPr>
          <p:nvPr/>
        </p:nvSpPr>
        <p:spPr>
          <a:xfrm>
            <a:off x="7315200" y="6492875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</a:t>
            </a:r>
            <a:fld id="{FE44CB85-58B1-4A17-8E22-6CC621AF2512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33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Curved Left Arrow 7"/>
          <p:cNvSpPr/>
          <p:nvPr/>
        </p:nvSpPr>
        <p:spPr>
          <a:xfrm>
            <a:off x="7162800" y="3429000"/>
            <a:ext cx="838200" cy="2057400"/>
          </a:xfrm>
          <a:prstGeom prst="curvedLeftArrow">
            <a:avLst/>
          </a:prstGeom>
          <a:solidFill>
            <a:srgbClr val="FF0000">
              <a:alpha val="50000"/>
            </a:srgbClr>
          </a:solidFill>
          <a:ln>
            <a:solidFill>
              <a:srgbClr val="FF0000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urved Left Arrow 9"/>
          <p:cNvSpPr/>
          <p:nvPr/>
        </p:nvSpPr>
        <p:spPr>
          <a:xfrm>
            <a:off x="1143000" y="3352800"/>
            <a:ext cx="838200" cy="2057400"/>
          </a:xfrm>
          <a:prstGeom prst="curvedLeftArrow">
            <a:avLst/>
          </a:prstGeom>
          <a:solidFill>
            <a:srgbClr val="FF0000">
              <a:alpha val="50000"/>
            </a:srgbClr>
          </a:solidFill>
          <a:ln>
            <a:solidFill>
              <a:srgbClr val="FF0000"/>
            </a:solidFill>
          </a:ln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76600" y="4038600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ITERATE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DLHA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0000FF"/>
                </a:solidFill>
              </a:rPr>
              <a:t>Who</a:t>
            </a:r>
            <a:r>
              <a:rPr lang="en-US" dirty="0" smtClean="0"/>
              <a:t> </a:t>
            </a:r>
            <a:r>
              <a:rPr lang="en-US" sz="1800" b="1" dirty="0" smtClean="0"/>
              <a:t>Coordinator</a:t>
            </a:r>
            <a:r>
              <a:rPr lang="en-US" sz="1800" dirty="0" smtClean="0"/>
              <a:t>: C Balázs </a:t>
            </a:r>
            <a:r>
              <a:rPr lang="en-US" sz="1800" b="1" dirty="0" smtClean="0"/>
              <a:t>AMIDAS</a:t>
            </a:r>
            <a:r>
              <a:rPr lang="en-US" sz="1800" dirty="0" smtClean="0"/>
              <a:t>: C-L Shan </a:t>
            </a:r>
            <a:r>
              <a:rPr lang="en-US" sz="1800" b="1" dirty="0" err="1" smtClean="0"/>
              <a:t>DarkSUSY</a:t>
            </a:r>
            <a:r>
              <a:rPr lang="en-US" sz="1800" dirty="0" smtClean="0"/>
              <a:t>: L </a:t>
            </a:r>
            <a:r>
              <a:rPr lang="en-US" sz="1800" dirty="0" err="1" smtClean="0"/>
              <a:t>Bergström</a:t>
            </a:r>
            <a:r>
              <a:rPr lang="en-US" sz="1800" dirty="0" smtClean="0"/>
              <a:t>, T </a:t>
            </a:r>
            <a:r>
              <a:rPr lang="en-US" sz="1800" dirty="0" err="1" smtClean="0"/>
              <a:t>Bringmann</a:t>
            </a:r>
            <a:r>
              <a:rPr lang="en-US" sz="1800" dirty="0" smtClean="0"/>
              <a:t>, G </a:t>
            </a:r>
            <a:r>
              <a:rPr lang="en-US" sz="1800" dirty="0" err="1" smtClean="0"/>
              <a:t>Duda</a:t>
            </a:r>
            <a:r>
              <a:rPr lang="en-US" sz="1800" dirty="0" smtClean="0"/>
              <a:t>, J </a:t>
            </a:r>
            <a:r>
              <a:rPr lang="en-US" sz="1800" dirty="0" err="1" smtClean="0"/>
              <a:t>Edsjö</a:t>
            </a:r>
            <a:r>
              <a:rPr lang="en-US" sz="1800" dirty="0" smtClean="0"/>
              <a:t>, P </a:t>
            </a:r>
            <a:r>
              <a:rPr lang="en-US" sz="1800" dirty="0" err="1" smtClean="0"/>
              <a:t>Gondolo</a:t>
            </a:r>
            <a:r>
              <a:rPr lang="en-US" sz="1800" dirty="0" smtClean="0"/>
              <a:t> </a:t>
            </a:r>
            <a:r>
              <a:rPr lang="en-US" sz="1800" b="1" dirty="0" smtClean="0"/>
              <a:t>DMFIT</a:t>
            </a:r>
            <a:r>
              <a:rPr lang="en-US" sz="1800" dirty="0" smtClean="0"/>
              <a:t> </a:t>
            </a:r>
            <a:r>
              <a:rPr lang="en-US" sz="1800" b="1" dirty="0" smtClean="0"/>
              <a:t>&amp; DMMW</a:t>
            </a:r>
            <a:r>
              <a:rPr lang="en-US" sz="1800" dirty="0" smtClean="0"/>
              <a:t>: S </a:t>
            </a:r>
            <a:r>
              <a:rPr lang="en-US" sz="1800" dirty="0" err="1" smtClean="0"/>
              <a:t>Profumo</a:t>
            </a:r>
            <a:r>
              <a:rPr lang="en-US" sz="1800" dirty="0" smtClean="0"/>
              <a:t>, T </a:t>
            </a:r>
            <a:r>
              <a:rPr lang="en-US" sz="1800" dirty="0" err="1" smtClean="0"/>
              <a:t>Jeltema</a:t>
            </a:r>
            <a:r>
              <a:rPr lang="en-US" sz="1800" dirty="0" smtClean="0"/>
              <a:t> </a:t>
            </a:r>
            <a:r>
              <a:rPr lang="en-US" sz="1800" b="1" dirty="0" smtClean="0"/>
              <a:t>DRAGON</a:t>
            </a:r>
            <a:r>
              <a:rPr lang="en-US" sz="1800" dirty="0" smtClean="0"/>
              <a:t>: C </a:t>
            </a:r>
            <a:r>
              <a:rPr lang="en-US" sz="1800" dirty="0" err="1" smtClean="0"/>
              <a:t>Evoli</a:t>
            </a:r>
            <a:r>
              <a:rPr lang="en-US" sz="1800" dirty="0" smtClean="0"/>
              <a:t>, D </a:t>
            </a:r>
            <a:r>
              <a:rPr lang="en-US" sz="1800" dirty="0" err="1" smtClean="0"/>
              <a:t>Gaggero</a:t>
            </a:r>
            <a:r>
              <a:rPr lang="en-US" sz="1800" dirty="0" smtClean="0"/>
              <a:t>, D Grasso, L </a:t>
            </a:r>
            <a:r>
              <a:rPr lang="en-US" sz="1800" dirty="0" err="1" smtClean="0"/>
              <a:t>Maccione</a:t>
            </a:r>
            <a:r>
              <a:rPr lang="en-US" sz="1800" dirty="0" smtClean="0"/>
              <a:t> </a:t>
            </a:r>
            <a:r>
              <a:rPr lang="en-US" sz="1800" b="1" dirty="0" err="1" smtClean="0"/>
              <a:t>FeynRules</a:t>
            </a:r>
            <a:r>
              <a:rPr lang="en-US" sz="1800" dirty="0" smtClean="0"/>
              <a:t>: C </a:t>
            </a:r>
            <a:r>
              <a:rPr lang="en-US" sz="1800" dirty="0" err="1" smtClean="0"/>
              <a:t>Duhr</a:t>
            </a:r>
            <a:r>
              <a:rPr lang="en-US" sz="1800" dirty="0" smtClean="0"/>
              <a:t>, B </a:t>
            </a:r>
            <a:r>
              <a:rPr lang="en-US" sz="1800" dirty="0" err="1" smtClean="0"/>
              <a:t>Fuks</a:t>
            </a:r>
            <a:r>
              <a:rPr lang="en-US" sz="1800" dirty="0" smtClean="0"/>
              <a:t> </a:t>
            </a:r>
            <a:r>
              <a:rPr lang="en-US" sz="1800" b="1" dirty="0" smtClean="0"/>
              <a:t>GALPROP</a:t>
            </a:r>
            <a:r>
              <a:rPr lang="en-US" sz="1800" dirty="0" smtClean="0"/>
              <a:t>: I </a:t>
            </a:r>
            <a:r>
              <a:rPr lang="en-US" sz="1800" dirty="0" err="1" smtClean="0"/>
              <a:t>Moskalenko</a:t>
            </a:r>
            <a:r>
              <a:rPr lang="en-US" sz="1800" dirty="0" smtClean="0"/>
              <a:t>, E Orlando, T Porter, A Strong </a:t>
            </a:r>
            <a:r>
              <a:rPr lang="en-US" sz="1800" b="1" dirty="0" smtClean="0"/>
              <a:t>ISAJET</a:t>
            </a:r>
            <a:r>
              <a:rPr lang="en-US" sz="1800" dirty="0" smtClean="0"/>
              <a:t>: H Baer </a:t>
            </a:r>
            <a:r>
              <a:rPr lang="en-US" sz="1800" b="1" dirty="0" err="1" smtClean="0"/>
              <a:t>micrOmegas</a:t>
            </a:r>
            <a:r>
              <a:rPr lang="en-US" sz="1800" dirty="0" smtClean="0"/>
              <a:t>: G </a:t>
            </a:r>
            <a:r>
              <a:rPr lang="en-US" sz="1800" dirty="0" err="1" smtClean="0"/>
              <a:t>Bélanger</a:t>
            </a:r>
            <a:r>
              <a:rPr lang="en-US" sz="1800" dirty="0" smtClean="0"/>
              <a:t>, F </a:t>
            </a:r>
            <a:r>
              <a:rPr lang="en-US" sz="1800" dirty="0" err="1" smtClean="0"/>
              <a:t>Boudjema</a:t>
            </a:r>
            <a:r>
              <a:rPr lang="en-US" sz="1800" dirty="0" smtClean="0"/>
              <a:t>, A </a:t>
            </a:r>
            <a:r>
              <a:rPr lang="en-US" sz="1800" dirty="0" err="1" smtClean="0"/>
              <a:t>Pukhov</a:t>
            </a:r>
            <a:r>
              <a:rPr lang="en-US" sz="1800" dirty="0" smtClean="0"/>
              <a:t> </a:t>
            </a:r>
            <a:r>
              <a:rPr lang="en-US" sz="1800" b="1" dirty="0" smtClean="0"/>
              <a:t>PPPC4DMID</a:t>
            </a:r>
            <a:r>
              <a:rPr lang="en-US" sz="1800" dirty="0" smtClean="0"/>
              <a:t>: M </a:t>
            </a:r>
            <a:r>
              <a:rPr lang="en-US" sz="1800" dirty="0" err="1" smtClean="0"/>
              <a:t>Cirelli</a:t>
            </a:r>
            <a:r>
              <a:rPr lang="en-US" sz="1800" dirty="0" smtClean="0"/>
              <a:t>, M </a:t>
            </a:r>
            <a:r>
              <a:rPr lang="en-US" sz="1800" dirty="0" err="1" smtClean="0"/>
              <a:t>Kadastik</a:t>
            </a:r>
            <a:r>
              <a:rPr lang="en-US" sz="1800" dirty="0" smtClean="0"/>
              <a:t>, P </a:t>
            </a:r>
            <a:r>
              <a:rPr lang="en-US" sz="1800" dirty="0" err="1" smtClean="0"/>
              <a:t>Panci</a:t>
            </a:r>
            <a:r>
              <a:rPr lang="en-US" sz="1800" dirty="0" smtClean="0"/>
              <a:t>, M </a:t>
            </a:r>
            <a:r>
              <a:rPr lang="en-US" sz="1800" dirty="0" err="1" smtClean="0"/>
              <a:t>Raidal</a:t>
            </a:r>
            <a:r>
              <a:rPr lang="en-US" sz="1800" dirty="0" smtClean="0"/>
              <a:t> </a:t>
            </a:r>
            <a:r>
              <a:rPr lang="en-US" sz="1800" b="1" dirty="0" smtClean="0"/>
              <a:t>SLHA</a:t>
            </a:r>
            <a:r>
              <a:rPr lang="en-US" sz="1800" dirty="0" smtClean="0"/>
              <a:t>: S </a:t>
            </a:r>
            <a:r>
              <a:rPr lang="en-US" sz="1800" dirty="0" err="1" smtClean="0"/>
              <a:t>Kreiss</a:t>
            </a:r>
            <a:r>
              <a:rPr lang="en-US" sz="1800" dirty="0" smtClean="0"/>
              <a:t>, F S Thomas </a:t>
            </a:r>
            <a:r>
              <a:rPr lang="en-US" sz="1800" b="1" dirty="0" smtClean="0"/>
              <a:t>Semi-analytical prop models</a:t>
            </a:r>
            <a:r>
              <a:rPr lang="en-US" sz="1800" dirty="0" smtClean="0"/>
              <a:t>: T </a:t>
            </a:r>
            <a:r>
              <a:rPr lang="en-US" sz="1800" dirty="0" err="1" smtClean="0"/>
              <a:t>Delahaye</a:t>
            </a:r>
            <a:r>
              <a:rPr lang="en-US" sz="1800" dirty="0" smtClean="0"/>
              <a:t>, F </a:t>
            </a:r>
            <a:r>
              <a:rPr lang="en-US" sz="1800" dirty="0" err="1" smtClean="0"/>
              <a:t>Donato</a:t>
            </a:r>
            <a:r>
              <a:rPr lang="en-US" sz="1800" dirty="0" smtClean="0"/>
              <a:t>, J </a:t>
            </a:r>
            <a:r>
              <a:rPr lang="en-US" sz="1800" dirty="0" err="1" smtClean="0"/>
              <a:t>Lavalle</a:t>
            </a:r>
            <a:r>
              <a:rPr lang="en-US" sz="1800" dirty="0" smtClean="0"/>
              <a:t>, D </a:t>
            </a:r>
            <a:r>
              <a:rPr lang="en-US" sz="1800" dirty="0" err="1" smtClean="0"/>
              <a:t>Maurin</a:t>
            </a:r>
            <a:r>
              <a:rPr lang="en-US" sz="1800" dirty="0" smtClean="0"/>
              <a:t>, P </a:t>
            </a:r>
            <a:r>
              <a:rPr lang="en-US" sz="1800" dirty="0" err="1" smtClean="0"/>
              <a:t>Salati</a:t>
            </a:r>
            <a:r>
              <a:rPr lang="en-US" sz="1800" dirty="0" smtClean="0"/>
              <a:t>, R </a:t>
            </a:r>
            <a:r>
              <a:rPr lang="en-US" sz="1800" dirty="0" err="1" smtClean="0"/>
              <a:t>Taillet</a:t>
            </a:r>
            <a:r>
              <a:rPr lang="en-US" sz="1800" dirty="0" smtClean="0"/>
              <a:t> </a:t>
            </a:r>
            <a:r>
              <a:rPr lang="en-US" sz="1800" b="1" dirty="0" err="1" smtClean="0"/>
              <a:t>SuperISO</a:t>
            </a:r>
            <a:r>
              <a:rPr lang="en-US" sz="1800" dirty="0" smtClean="0"/>
              <a:t>: A </a:t>
            </a:r>
            <a:r>
              <a:rPr lang="en-US" sz="1800" dirty="0" err="1" smtClean="0"/>
              <a:t>Arbey</a:t>
            </a:r>
            <a:r>
              <a:rPr lang="en-US" sz="1800" dirty="0" smtClean="0"/>
              <a:t>, F </a:t>
            </a:r>
            <a:r>
              <a:rPr lang="en-US" sz="1800" dirty="0" err="1" smtClean="0"/>
              <a:t>Mahmoudi</a:t>
            </a:r>
            <a:r>
              <a:rPr lang="en-US" sz="1800" b="1" dirty="0" smtClean="0"/>
              <a:t>;</a:t>
            </a:r>
            <a:r>
              <a:rPr lang="en-US" sz="1800" dirty="0" smtClean="0"/>
              <a:t> D G </a:t>
            </a:r>
            <a:r>
              <a:rPr lang="en-US" sz="1800" dirty="0" err="1" smtClean="0"/>
              <a:t>Cerdeno</a:t>
            </a:r>
            <a:r>
              <a:rPr lang="en-US" sz="1800" dirty="0" smtClean="0"/>
              <a:t>, R </a:t>
            </a:r>
            <a:r>
              <a:rPr lang="en-US" sz="1800" dirty="0" err="1" smtClean="0"/>
              <a:t>Leane</a:t>
            </a:r>
            <a:r>
              <a:rPr lang="en-US" sz="1800" dirty="0" smtClean="0"/>
              <a:t>, M </a:t>
            </a:r>
            <a:r>
              <a:rPr lang="en-US" sz="1800" dirty="0" err="1" smtClean="0"/>
              <a:t>Kakizaki</a:t>
            </a:r>
            <a:r>
              <a:rPr lang="en-US" sz="1800" dirty="0" smtClean="0"/>
              <a:t>, S </a:t>
            </a:r>
            <a:r>
              <a:rPr lang="en-US" sz="1800" dirty="0" err="1" smtClean="0"/>
              <a:t>Kraml</a:t>
            </a:r>
            <a:r>
              <a:rPr lang="en-US" sz="1800" dirty="0" smtClean="0"/>
              <a:t>, C Savage, P Scott, S </a:t>
            </a:r>
            <a:r>
              <a:rPr lang="en-US" sz="1800" dirty="0" err="1" smtClean="0"/>
              <a:t>Sekmen</a:t>
            </a:r>
            <a:endParaRPr lang="en-US" sz="1800" dirty="0" smtClean="0"/>
          </a:p>
          <a:p>
            <a:pPr>
              <a:buNone/>
            </a:pPr>
            <a:r>
              <a:rPr lang="en-US" dirty="0" smtClean="0">
                <a:solidFill>
                  <a:srgbClr val="0000FF"/>
                </a:solidFill>
              </a:rPr>
              <a:t>What</a:t>
            </a:r>
            <a:r>
              <a:rPr lang="en-US" dirty="0" smtClean="0"/>
              <a:t> Standardized interface for exchanging DM info</a:t>
            </a:r>
          </a:p>
          <a:p>
            <a:pPr>
              <a:buNone/>
            </a:pPr>
            <a:r>
              <a:rPr lang="en-US" dirty="0" smtClean="0">
                <a:solidFill>
                  <a:srgbClr val="0000FF"/>
                </a:solidFill>
              </a:rPr>
              <a:t>Why</a:t>
            </a:r>
            <a:r>
              <a:rPr lang="en-US" dirty="0" smtClean="0"/>
              <a:t>	 </a:t>
            </a:r>
            <a:r>
              <a:rPr lang="en-US" dirty="0" smtClean="0"/>
              <a:t>Enhanced </a:t>
            </a:r>
            <a:r>
              <a:rPr lang="en-US" dirty="0" smtClean="0"/>
              <a:t>flexibility of DM calculators</a:t>
            </a:r>
          </a:p>
          <a:p>
            <a:pPr>
              <a:buNone/>
            </a:pPr>
            <a:r>
              <a:rPr lang="en-US" dirty="0" smtClean="0">
                <a:solidFill>
                  <a:srgbClr val="0000FF"/>
                </a:solidFill>
              </a:rPr>
              <a:t>How</a:t>
            </a:r>
            <a:r>
              <a:rPr lang="en-US" dirty="0" smtClean="0"/>
              <a:t>	 Utilize modularity in DM calculations</a:t>
            </a:r>
          </a:p>
          <a:p>
            <a:pPr>
              <a:buNone/>
            </a:pPr>
            <a:r>
              <a:rPr lang="en-US" dirty="0" smtClean="0"/>
              <a:t>		 Allow user to access I/O for ‘modules’</a:t>
            </a:r>
          </a:p>
          <a:p>
            <a:pPr>
              <a:buNone/>
            </a:pPr>
            <a:r>
              <a:rPr lang="en-US" dirty="0" smtClean="0"/>
              <a:t>		 Let the user ‘go wild</a:t>
            </a:r>
            <a:r>
              <a:rPr lang="en-US" dirty="0" smtClean="0"/>
              <a:t>’ without hurting anyone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 Jun 2012 | Tools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C. Balázs: DLHA</a:t>
            </a:r>
            <a:endParaRPr lang="en-US" dirty="0"/>
          </a:p>
        </p:txBody>
      </p:sp>
      <p:sp>
        <p:nvSpPr>
          <p:cNvPr id="7" name="Slide Number Placeholder 4"/>
          <p:cNvSpPr txBox="1">
            <a:spLocks/>
          </p:cNvSpPr>
          <p:nvPr/>
        </p:nvSpPr>
        <p:spPr>
          <a:xfrm>
            <a:off x="7315200" y="6492875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</a:t>
            </a:r>
            <a:fld id="{FE44CB85-58B1-4A17-8E22-6CC621AF2512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33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011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67000"/>
            <a:ext cx="91440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</a:t>
            </a:r>
            <a:r>
              <a:rPr lang="en-US" dirty="0" smtClean="0"/>
              <a:t>End</a:t>
            </a:r>
            <a:br>
              <a:rPr lang="en-US" dirty="0" smtClean="0"/>
            </a:b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 Jun 2012 | Tools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Balázs: DLHA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FE44CB85-58B1-4A17-8E22-6CC621AF2512}" type="slidenum">
              <a:rPr lang="en-US" smtClean="0"/>
              <a:pPr/>
              <a:t>32</a:t>
            </a:fld>
            <a:r>
              <a:rPr lang="en-US" dirty="0" smtClean="0"/>
              <a:t> of 33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67000"/>
            <a:ext cx="91440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</a:t>
            </a:r>
            <a:r>
              <a:rPr lang="en-US" dirty="0" smtClean="0"/>
              <a:t>End</a:t>
            </a:r>
            <a:br>
              <a:rPr lang="en-US" dirty="0" smtClean="0"/>
            </a:br>
            <a:r>
              <a:rPr lang="en-US" dirty="0" smtClean="0"/>
              <a:t>… </a:t>
            </a:r>
            <a:r>
              <a:rPr lang="en-US" dirty="0" smtClean="0"/>
              <a:t>of this talk but just the beginning of </a:t>
            </a:r>
            <a:br>
              <a:rPr lang="en-US" dirty="0" smtClean="0"/>
            </a:br>
            <a:r>
              <a:rPr lang="en-US" dirty="0" smtClean="0"/>
              <a:t>DLHA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 Jun 2012 | Tools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Balázs: DLHA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FE44CB85-58B1-4A17-8E22-6CC621AF2512}" type="slidenum">
              <a:rPr lang="en-US" smtClean="0"/>
              <a:pPr/>
              <a:t>33</a:t>
            </a:fld>
            <a:r>
              <a:rPr lang="en-US" dirty="0" smtClean="0"/>
              <a:t> of 33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88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67000"/>
            <a:ext cx="91440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Old slides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 Jun 2012 | Tools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Balázs: DLHA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FE44CB85-58B1-4A17-8E22-6CC621AF2512}" type="slidenum">
              <a:rPr lang="en-US" smtClean="0"/>
              <a:pPr/>
              <a:t>34</a:t>
            </a:fld>
            <a:r>
              <a:rPr lang="en-US" dirty="0" smtClean="0"/>
              <a:t> of 33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391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DLHA Why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/>
              <a:t>Present workflow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 Jun 2012 | Tools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C. Balázs: DLHA</a:t>
            </a:r>
            <a:endParaRPr lang="en-US" dirty="0"/>
          </a:p>
        </p:txBody>
      </p:sp>
      <p:sp>
        <p:nvSpPr>
          <p:cNvPr id="7" name="Slide Number Placeholder 4"/>
          <p:cNvSpPr txBox="1">
            <a:spLocks/>
          </p:cNvSpPr>
          <p:nvPr/>
        </p:nvSpPr>
        <p:spPr>
          <a:xfrm>
            <a:off x="7315200" y="6492875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</a:t>
            </a:r>
            <a:fld id="{FE44CB85-58B1-4A17-8E22-6CC621AF2512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33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0" y="1524000"/>
            <a:ext cx="9144000" cy="4800600"/>
          </a:xfrm>
          <a:prstGeom prst="rect">
            <a:avLst/>
          </a:prstGeom>
        </p:spPr>
        <p:txBody>
          <a:bodyPr vert="horz" lIns="91440" tIns="45720" rIns="91440" bIns="45720" numCol="4" spcCol="9144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MicrOmegas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dirty="0" smtClean="0"/>
              <a:t>[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Lagrangian]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Feynman rules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amplitudes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cross sections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standard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cosmo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DM abundance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direct detection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 propagation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indirect det.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DarkSUSY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particle models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standard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cosmo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DM abundance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direct detection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US" sz="2400" dirty="0" smtClean="0"/>
              <a:t>CR propagation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indirect det.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SuperIsoRelic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particle models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non-stand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cosmo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DM abundance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GalProp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 propagation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indirect det.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838200" y="2514600"/>
            <a:ext cx="457200" cy="3048000"/>
          </a:xfrm>
          <a:prstGeom prst="downArrow">
            <a:avLst/>
          </a:prstGeom>
          <a:solidFill>
            <a:srgbClr val="FF0000">
              <a:alpha val="5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3276600" y="3733800"/>
            <a:ext cx="457200" cy="1828800"/>
          </a:xfrm>
          <a:prstGeom prst="downArrow">
            <a:avLst/>
          </a:prstGeom>
          <a:solidFill>
            <a:srgbClr val="FF0000">
              <a:alpha val="5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5410200" y="3733800"/>
            <a:ext cx="457200" cy="609600"/>
          </a:xfrm>
          <a:prstGeom prst="downArrow">
            <a:avLst/>
          </a:prstGeom>
          <a:solidFill>
            <a:srgbClr val="FF0000">
              <a:alpha val="5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7772400" y="5410200"/>
            <a:ext cx="457200" cy="381000"/>
          </a:xfrm>
          <a:prstGeom prst="downArrow">
            <a:avLst/>
          </a:prstGeom>
          <a:solidFill>
            <a:srgbClr val="FF0000">
              <a:alpha val="5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61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DLHA Why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/>
              <a:t>Present workflow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 Jun 2012 | Tools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C. Balázs: DLHA</a:t>
            </a:r>
            <a:endParaRPr lang="en-US" dirty="0"/>
          </a:p>
        </p:txBody>
      </p:sp>
      <p:sp>
        <p:nvSpPr>
          <p:cNvPr id="7" name="Slide Number Placeholder 4"/>
          <p:cNvSpPr txBox="1">
            <a:spLocks/>
          </p:cNvSpPr>
          <p:nvPr/>
        </p:nvSpPr>
        <p:spPr>
          <a:xfrm>
            <a:off x="7315200" y="6492875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</a:t>
            </a:r>
            <a:fld id="{FE44CB85-58B1-4A17-8E22-6CC621AF2512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33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0" y="1524000"/>
            <a:ext cx="9144000" cy="4800600"/>
          </a:xfrm>
          <a:prstGeom prst="rect">
            <a:avLst/>
          </a:prstGeom>
        </p:spPr>
        <p:txBody>
          <a:bodyPr vert="horz" lIns="91440" tIns="45720" rIns="91440" bIns="45720" numCol="4" spcCol="9144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MicrOmegas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[Lagrangian]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Feynman rules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amplitudes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cross sections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standard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cosmo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DM abundance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direct detection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 propagation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indirect det.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DarkSUSY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particle models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standard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cosmo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DM abundance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direct detection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US" sz="2400" dirty="0" smtClean="0"/>
              <a:t>CR propagation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indirect det.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SuperIsoRelic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particle models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non-stand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cosmo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DM abundance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GalProp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 propagation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indirect det.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838200" y="2514600"/>
            <a:ext cx="457200" cy="3048000"/>
          </a:xfrm>
          <a:prstGeom prst="downArrow">
            <a:avLst/>
          </a:prstGeom>
          <a:solidFill>
            <a:srgbClr val="FF0000">
              <a:alpha val="5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3276600" y="3733800"/>
            <a:ext cx="457200" cy="1828800"/>
          </a:xfrm>
          <a:prstGeom prst="downArrow">
            <a:avLst/>
          </a:prstGeom>
          <a:solidFill>
            <a:srgbClr val="FF0000">
              <a:alpha val="5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5410200" y="3733800"/>
            <a:ext cx="457200" cy="609600"/>
          </a:xfrm>
          <a:prstGeom prst="downArrow">
            <a:avLst/>
          </a:prstGeom>
          <a:solidFill>
            <a:srgbClr val="FF0000">
              <a:alpha val="5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7772400" y="5410200"/>
            <a:ext cx="457200" cy="381000"/>
          </a:xfrm>
          <a:prstGeom prst="downArrow">
            <a:avLst/>
          </a:prstGeom>
          <a:solidFill>
            <a:srgbClr val="FF0000">
              <a:alpha val="5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0" y="14478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9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Rigid</a:t>
            </a:r>
            <a:r>
              <a:rPr kumimoji="0" lang="en-US" sz="239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  <a:sym typeface="Wingdings" pitchFamily="2" charset="2"/>
              </a:rPr>
              <a:t></a:t>
            </a:r>
            <a:endParaRPr kumimoji="0" lang="en-US" sz="5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5905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DLHA Why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/>
              <a:t>DLHA workflow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 Jun 2012 | Tools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C. Balázs: DLHA</a:t>
            </a:r>
            <a:endParaRPr lang="en-US" dirty="0"/>
          </a:p>
        </p:txBody>
      </p:sp>
      <p:sp>
        <p:nvSpPr>
          <p:cNvPr id="7" name="Slide Number Placeholder 4"/>
          <p:cNvSpPr txBox="1">
            <a:spLocks/>
          </p:cNvSpPr>
          <p:nvPr/>
        </p:nvSpPr>
        <p:spPr>
          <a:xfrm>
            <a:off x="7315200" y="6492875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</a:t>
            </a:r>
            <a:fld id="{FE44CB85-58B1-4A17-8E22-6CC621AF2512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33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0" y="1524000"/>
            <a:ext cx="9144000" cy="4800600"/>
          </a:xfrm>
          <a:prstGeom prst="rect">
            <a:avLst/>
          </a:prstGeom>
        </p:spPr>
        <p:txBody>
          <a:bodyPr vert="horz" lIns="91440" tIns="45720" rIns="91440" bIns="45720" numCol="4" spcCol="9144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MicrOmegas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[Lagrangian]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Feynman rules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amplitudes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cross sections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standard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cosmo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DM abundance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direct detection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 propagation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indirect det.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DarkSUSY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particle models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standard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cosmo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DM abundance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direct detection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US" sz="2400" dirty="0" smtClean="0"/>
              <a:t>CR propagation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indirect det.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SuperIsoRelic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particle models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non-stand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cosmo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DM abundance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GalProp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 propagation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indirect det.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838200" y="2362200"/>
            <a:ext cx="457200" cy="1143000"/>
          </a:xfrm>
          <a:prstGeom prst="downArrow">
            <a:avLst/>
          </a:prstGeom>
          <a:solidFill>
            <a:srgbClr val="FF0000">
              <a:alpha val="5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 rot="16790794">
            <a:off x="3128773" y="2468242"/>
            <a:ext cx="457200" cy="2630822"/>
          </a:xfrm>
          <a:prstGeom prst="downArrow">
            <a:avLst/>
          </a:prstGeom>
          <a:solidFill>
            <a:srgbClr val="FF0000">
              <a:alpha val="5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5410200" y="4114800"/>
            <a:ext cx="457200" cy="304800"/>
          </a:xfrm>
          <a:prstGeom prst="downArrow">
            <a:avLst/>
          </a:prstGeom>
          <a:solidFill>
            <a:srgbClr val="FF0000">
              <a:alpha val="5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 rot="19926617">
            <a:off x="6613813" y="4547426"/>
            <a:ext cx="457200" cy="727972"/>
          </a:xfrm>
          <a:prstGeom prst="downArrow">
            <a:avLst/>
          </a:prstGeom>
          <a:solidFill>
            <a:srgbClr val="FF0000">
              <a:alpha val="5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 rot="3218099">
            <a:off x="4364686" y="4507358"/>
            <a:ext cx="457200" cy="473251"/>
          </a:xfrm>
          <a:prstGeom prst="downArrow">
            <a:avLst/>
          </a:prstGeom>
          <a:solidFill>
            <a:srgbClr val="FF0000">
              <a:alpha val="5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>
            <a:off x="7772400" y="5410200"/>
            <a:ext cx="457200" cy="304800"/>
          </a:xfrm>
          <a:prstGeom prst="downArrow">
            <a:avLst/>
          </a:prstGeom>
          <a:solidFill>
            <a:srgbClr val="FF0000">
              <a:alpha val="5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29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DLHA Why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/>
              <a:t>DLHA workflow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 Jun 2012 | Tools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C. Balázs: DLHA</a:t>
            </a:r>
            <a:endParaRPr lang="en-US" dirty="0"/>
          </a:p>
        </p:txBody>
      </p:sp>
      <p:sp>
        <p:nvSpPr>
          <p:cNvPr id="7" name="Slide Number Placeholder 4"/>
          <p:cNvSpPr txBox="1">
            <a:spLocks/>
          </p:cNvSpPr>
          <p:nvPr/>
        </p:nvSpPr>
        <p:spPr>
          <a:xfrm>
            <a:off x="7315200" y="6492875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</a:t>
            </a:r>
            <a:fld id="{FE44CB85-58B1-4A17-8E22-6CC621AF2512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33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0" y="1524000"/>
            <a:ext cx="9144000" cy="4800600"/>
          </a:xfrm>
          <a:prstGeom prst="rect">
            <a:avLst/>
          </a:prstGeom>
        </p:spPr>
        <p:txBody>
          <a:bodyPr vert="horz" lIns="91440" tIns="45720" rIns="91440" bIns="45720" numCol="4" spcCol="9144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MicrOmegas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[Lagrangian]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Feynman rules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amplitudes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cross sections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standard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cosmo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DM abundance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direct detection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 propagation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indirect det.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DarkSUSY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particle models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standard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cosmo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DM abundance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direct detection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US" sz="2400" dirty="0" smtClean="0"/>
              <a:t>CR propagation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indirect det.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SuperIsoRelic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particle models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non-stand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cosmo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DM abundance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GalProp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 propagation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indirect det.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838200" y="2362200"/>
            <a:ext cx="457200" cy="1143000"/>
          </a:xfrm>
          <a:prstGeom prst="downArrow">
            <a:avLst/>
          </a:prstGeom>
          <a:solidFill>
            <a:srgbClr val="FF0000">
              <a:alpha val="5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 rot="16790794">
            <a:off x="3128773" y="2468242"/>
            <a:ext cx="457200" cy="2630822"/>
          </a:xfrm>
          <a:prstGeom prst="downArrow">
            <a:avLst/>
          </a:prstGeom>
          <a:solidFill>
            <a:srgbClr val="FF0000">
              <a:alpha val="5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5410200" y="4114800"/>
            <a:ext cx="457200" cy="304800"/>
          </a:xfrm>
          <a:prstGeom prst="downArrow">
            <a:avLst/>
          </a:prstGeom>
          <a:solidFill>
            <a:srgbClr val="FF0000">
              <a:alpha val="5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 rot="19926617">
            <a:off x="6613813" y="4547426"/>
            <a:ext cx="457200" cy="727972"/>
          </a:xfrm>
          <a:prstGeom prst="downArrow">
            <a:avLst/>
          </a:prstGeom>
          <a:solidFill>
            <a:srgbClr val="FF0000">
              <a:alpha val="5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 rot="3218099">
            <a:off x="4364686" y="4507358"/>
            <a:ext cx="457200" cy="473251"/>
          </a:xfrm>
          <a:prstGeom prst="downArrow">
            <a:avLst/>
          </a:prstGeom>
          <a:solidFill>
            <a:srgbClr val="FF0000">
              <a:alpha val="5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>
            <a:off x="7772400" y="5410200"/>
            <a:ext cx="457200" cy="304800"/>
          </a:xfrm>
          <a:prstGeom prst="downArrow">
            <a:avLst/>
          </a:prstGeom>
          <a:solidFill>
            <a:srgbClr val="FF0000">
              <a:alpha val="5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0" y="14478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Flexy</a:t>
            </a:r>
            <a:r>
              <a:rPr kumimoji="0" lang="en-US" sz="2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Wingdings" pitchFamily="2" charset="2"/>
              </a:rPr>
              <a:t></a:t>
            </a:r>
            <a:endParaRPr kumimoji="0" lang="en-US" sz="220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2579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DLHA! Why?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0000FF"/>
                </a:solidFill>
              </a:rPr>
              <a:t>Tools</a:t>
            </a:r>
            <a:r>
              <a:rPr lang="en-US" dirty="0"/>
              <a:t> D</a:t>
            </a:r>
            <a:r>
              <a:rPr lang="en-US" dirty="0" smtClean="0"/>
              <a:t>ark </a:t>
            </a:r>
            <a:r>
              <a:rPr lang="en-US" dirty="0"/>
              <a:t>matter </a:t>
            </a:r>
            <a:r>
              <a:rPr lang="en-US" dirty="0" smtClean="0"/>
              <a:t>calculators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µ</a:t>
            </a:r>
            <a:r>
              <a:rPr lang="en-US" dirty="0" err="1" smtClean="0"/>
              <a:t>icr</a:t>
            </a:r>
            <a:r>
              <a:rPr lang="el-GR" dirty="0" smtClean="0"/>
              <a:t>Ω</a:t>
            </a:r>
            <a:r>
              <a:rPr lang="en-US" dirty="0" err="1" smtClean="0"/>
              <a:t>megas</a:t>
            </a:r>
            <a:r>
              <a:rPr lang="en-US" dirty="0"/>
              <a:t>, </a:t>
            </a:r>
            <a:r>
              <a:rPr lang="en-US" dirty="0" err="1"/>
              <a:t>DarkSUSY</a:t>
            </a:r>
            <a:r>
              <a:rPr lang="en-US" dirty="0"/>
              <a:t>, </a:t>
            </a:r>
            <a:r>
              <a:rPr lang="en-US" dirty="0" err="1"/>
              <a:t>SuperIso</a:t>
            </a:r>
            <a:r>
              <a:rPr lang="en-US" dirty="0"/>
              <a:t> Relic</a:t>
            </a:r>
            <a:r>
              <a:rPr lang="en-US" dirty="0" smtClean="0"/>
              <a:t>, </a:t>
            </a:r>
            <a:r>
              <a:rPr lang="en-US" dirty="0" err="1"/>
              <a:t>ISATools</a:t>
            </a:r>
            <a:r>
              <a:rPr lang="en-US" dirty="0"/>
              <a:t>, </a:t>
            </a:r>
            <a:r>
              <a:rPr lang="en-US" dirty="0" err="1"/>
              <a:t>GalProp</a:t>
            </a:r>
            <a:r>
              <a:rPr lang="en-US" dirty="0"/>
              <a:t>, DRAGON, </a:t>
            </a:r>
            <a:r>
              <a:rPr lang="en-US" dirty="0" smtClean="0"/>
              <a:t>USINE, PPPC4DMID, DMFIT, DMMW, AMIDAS, …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Each </a:t>
            </a:r>
            <a:r>
              <a:rPr lang="en-US" dirty="0"/>
              <a:t>has </a:t>
            </a:r>
            <a:r>
              <a:rPr lang="en-US" dirty="0" err="1"/>
              <a:t>strengts</a:t>
            </a:r>
            <a:r>
              <a:rPr lang="en-US" dirty="0"/>
              <a:t> and </a:t>
            </a:r>
            <a:r>
              <a:rPr lang="en-US" dirty="0" smtClean="0"/>
              <a:t>limitations</a:t>
            </a:r>
          </a:p>
          <a:p>
            <a:pPr>
              <a:buNone/>
            </a:pPr>
            <a:r>
              <a:rPr lang="en-US" dirty="0" smtClean="0">
                <a:solidFill>
                  <a:srgbClr val="0000FF"/>
                </a:solidFill>
              </a:rPr>
              <a:t>Uses</a:t>
            </a:r>
            <a:r>
              <a:rPr lang="en-US" dirty="0" smtClean="0"/>
              <a:t> use</a:t>
            </a:r>
            <a:r>
              <a:rPr lang="en-US" dirty="0"/>
              <a:t>, misuse, </a:t>
            </a:r>
            <a:r>
              <a:rPr lang="en-US" dirty="0" smtClean="0"/>
              <a:t>abuse = run</a:t>
            </a:r>
            <a:r>
              <a:rPr lang="en-US" dirty="0"/>
              <a:t>, tweak, </a:t>
            </a:r>
            <a:r>
              <a:rPr lang="en-US" dirty="0" smtClean="0"/>
              <a:t>hack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Why use?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Why misuse?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Why abuse?</a:t>
            </a:r>
          </a:p>
          <a:p>
            <a:pPr algn="ctr">
              <a:buNone/>
            </a:pPr>
            <a:r>
              <a:rPr lang="en-US" dirty="0" smtClean="0">
                <a:solidFill>
                  <a:srgbClr val="0000FF"/>
                </a:solidFill>
              </a:rPr>
              <a:t>There’s a need for DLHA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 Jun 2012 | Tools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C. Balázs: DLHA</a:t>
            </a:r>
            <a:endParaRPr lang="en-US" dirty="0"/>
          </a:p>
        </p:txBody>
      </p:sp>
      <p:sp>
        <p:nvSpPr>
          <p:cNvPr id="7" name="Slide Number Placeholder 4"/>
          <p:cNvSpPr txBox="1">
            <a:spLocks/>
          </p:cNvSpPr>
          <p:nvPr/>
        </p:nvSpPr>
        <p:spPr>
          <a:xfrm>
            <a:off x="7315200" y="6492875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</a:t>
            </a:r>
            <a:fld id="{FE44CB85-58B1-4A17-8E22-6CC621AF2512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33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5219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Modularity of DM calculations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Lagrangian</a:t>
            </a:r>
          </a:p>
          <a:p>
            <a:pPr algn="ctr">
              <a:buNone/>
            </a:pPr>
            <a:r>
              <a:rPr lang="en-US" dirty="0" smtClean="0"/>
              <a:t>Feynman rules</a:t>
            </a:r>
          </a:p>
          <a:p>
            <a:pPr algn="ctr">
              <a:buNone/>
            </a:pPr>
            <a:r>
              <a:rPr lang="en-US" dirty="0" smtClean="0"/>
              <a:t>scattering amplitudes</a:t>
            </a:r>
          </a:p>
          <a:p>
            <a:pPr algn="ctr">
              <a:buNone/>
            </a:pPr>
            <a:r>
              <a:rPr lang="en-US" dirty="0" smtClean="0"/>
              <a:t>cross sections &amp; decay rates</a:t>
            </a:r>
          </a:p>
          <a:p>
            <a:pPr algn="ctr">
              <a:buNone/>
            </a:pPr>
            <a:r>
              <a:rPr lang="en-US" dirty="0" smtClean="0"/>
              <a:t>dark matter abundance</a:t>
            </a:r>
          </a:p>
          <a:p>
            <a:pPr algn="ctr">
              <a:buNone/>
            </a:pPr>
            <a:r>
              <a:rPr lang="en-US" dirty="0" smtClean="0"/>
              <a:t>dark matter-nucleon scattering rates</a:t>
            </a:r>
          </a:p>
          <a:p>
            <a:pPr algn="ctr">
              <a:buNone/>
            </a:pPr>
            <a:r>
              <a:rPr lang="en-US" dirty="0" smtClean="0"/>
              <a:t>cosmic ray fluxes</a:t>
            </a:r>
          </a:p>
          <a:p>
            <a:pPr algn="ctr">
              <a:buNone/>
            </a:pPr>
            <a:r>
              <a:rPr lang="en-US" dirty="0" smtClean="0"/>
              <a:t>neutrino yields</a:t>
            </a:r>
          </a:p>
          <a:p>
            <a:pPr algn="ctr">
              <a:buNone/>
            </a:pPr>
            <a:r>
              <a:rPr lang="en-US" sz="2400" dirty="0" smtClean="0"/>
              <a:t>…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 Jun 2012 | Tools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C. Balázs: DLHA</a:t>
            </a:r>
            <a:endParaRPr lang="en-US" dirty="0"/>
          </a:p>
        </p:txBody>
      </p:sp>
      <p:sp>
        <p:nvSpPr>
          <p:cNvPr id="7" name="Slide Number Placeholder 4"/>
          <p:cNvSpPr txBox="1">
            <a:spLocks/>
          </p:cNvSpPr>
          <p:nvPr/>
        </p:nvSpPr>
        <p:spPr>
          <a:xfrm>
            <a:off x="7315200" y="6492875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</a:t>
            </a:r>
            <a:fld id="{FE44CB85-58B1-4A17-8E22-6CC621AF2512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33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Modularity of DM calculations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/>
              <a:t>Idea: allow users to ‘access’ individual modules</a:t>
            </a:r>
          </a:p>
          <a:p>
            <a:pPr algn="ctr">
              <a:buNone/>
            </a:pPr>
            <a:r>
              <a:rPr lang="en-US" dirty="0" smtClean="0"/>
              <a:t>Lagrangian</a:t>
            </a:r>
          </a:p>
          <a:p>
            <a:pPr algn="ctr">
              <a:buNone/>
            </a:pPr>
            <a:r>
              <a:rPr lang="en-US" dirty="0" smtClean="0"/>
              <a:t>Feynman rules</a:t>
            </a:r>
          </a:p>
          <a:p>
            <a:pPr algn="ctr">
              <a:buNone/>
            </a:pPr>
            <a:r>
              <a:rPr lang="en-US" dirty="0" smtClean="0"/>
              <a:t>scattering amplitudes</a:t>
            </a:r>
          </a:p>
          <a:p>
            <a:pPr algn="ctr">
              <a:buNone/>
            </a:pPr>
            <a:r>
              <a:rPr lang="en-US" dirty="0" smtClean="0"/>
              <a:t>cross sections &amp; decay rates</a:t>
            </a:r>
          </a:p>
          <a:p>
            <a:pPr algn="ctr">
              <a:buNone/>
            </a:pPr>
            <a:r>
              <a:rPr lang="en-US" dirty="0" smtClean="0"/>
              <a:t>dark matter abundance</a:t>
            </a:r>
          </a:p>
          <a:p>
            <a:pPr algn="ctr">
              <a:buNone/>
            </a:pPr>
            <a:r>
              <a:rPr lang="en-US" dirty="0" smtClean="0"/>
              <a:t>dark matter-nucleon scattering rates</a:t>
            </a:r>
          </a:p>
          <a:p>
            <a:pPr algn="ctr">
              <a:buNone/>
            </a:pPr>
            <a:r>
              <a:rPr lang="en-US" dirty="0" smtClean="0"/>
              <a:t>cosmic ray fluxes</a:t>
            </a:r>
          </a:p>
          <a:p>
            <a:pPr algn="ctr">
              <a:buNone/>
            </a:pPr>
            <a:r>
              <a:rPr lang="en-US" dirty="0" smtClean="0"/>
              <a:t>neutrino yields</a:t>
            </a:r>
          </a:p>
          <a:p>
            <a:pPr algn="ctr">
              <a:buNone/>
            </a:pPr>
            <a:r>
              <a:rPr lang="en-US" sz="2400" dirty="0" smtClean="0"/>
              <a:t>…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 Jun 2012 | Tools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C. Balázs: DLHA</a:t>
            </a:r>
            <a:endParaRPr lang="en-US" dirty="0"/>
          </a:p>
        </p:txBody>
      </p:sp>
      <p:sp>
        <p:nvSpPr>
          <p:cNvPr id="7" name="Slide Number Placeholder 4"/>
          <p:cNvSpPr txBox="1">
            <a:spLocks/>
          </p:cNvSpPr>
          <p:nvPr/>
        </p:nvSpPr>
        <p:spPr>
          <a:xfrm>
            <a:off x="7315200" y="6492875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</a:t>
            </a:r>
            <a:fld id="{FE44CB85-58B1-4A17-8E22-6CC621AF2512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33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Down Arrow 9"/>
          <p:cNvSpPr/>
          <p:nvPr/>
        </p:nvSpPr>
        <p:spPr>
          <a:xfrm rot="5400000">
            <a:off x="5905500" y="2247900"/>
            <a:ext cx="457200" cy="3124200"/>
          </a:xfrm>
          <a:prstGeom prst="downArrow">
            <a:avLst/>
          </a:prstGeom>
          <a:solidFill>
            <a:srgbClr val="FF0000">
              <a:alpha val="5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 rot="5400000">
            <a:off x="5905500" y="2857500"/>
            <a:ext cx="457200" cy="3124200"/>
          </a:xfrm>
          <a:prstGeom prst="downArrow">
            <a:avLst/>
          </a:prstGeom>
          <a:solidFill>
            <a:srgbClr val="FF0000">
              <a:alpha val="5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620000" y="2590800"/>
            <a:ext cx="1143000" cy="3124200"/>
          </a:xfrm>
          <a:prstGeom prst="rect">
            <a:avLst/>
          </a:prstGeom>
          <a:noFill/>
        </p:spPr>
        <p:txBody>
          <a:bodyPr vert="vert" wrap="square" rtlCol="0">
            <a:no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tweak here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Modularity of DM calculations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/>
              <a:t>DLHA: ‘safe’ tweaking, mixing &amp; matching</a:t>
            </a:r>
          </a:p>
          <a:p>
            <a:pPr algn="ctr">
              <a:buNone/>
            </a:pPr>
            <a:r>
              <a:rPr lang="en-US" dirty="0" smtClean="0"/>
              <a:t>Lagrangian</a:t>
            </a:r>
          </a:p>
          <a:p>
            <a:pPr algn="ctr">
              <a:buNone/>
            </a:pPr>
            <a:r>
              <a:rPr lang="en-US" dirty="0" smtClean="0"/>
              <a:t>Feynman rules</a:t>
            </a:r>
          </a:p>
          <a:p>
            <a:pPr algn="ctr">
              <a:buNone/>
            </a:pPr>
            <a:r>
              <a:rPr lang="en-US" dirty="0" smtClean="0"/>
              <a:t>scattering amplitudes</a:t>
            </a:r>
          </a:p>
          <a:p>
            <a:pPr algn="ctr">
              <a:buNone/>
            </a:pPr>
            <a:r>
              <a:rPr lang="en-US" dirty="0" smtClean="0"/>
              <a:t>cross sections &amp; decay rates</a:t>
            </a:r>
          </a:p>
          <a:p>
            <a:pPr algn="ctr">
              <a:buNone/>
            </a:pPr>
            <a:r>
              <a:rPr lang="en-US" dirty="0" smtClean="0"/>
              <a:t>dark matter abundance</a:t>
            </a:r>
          </a:p>
          <a:p>
            <a:pPr algn="ctr">
              <a:buNone/>
            </a:pPr>
            <a:r>
              <a:rPr lang="en-US" dirty="0" smtClean="0"/>
              <a:t>dark matter-nucleon scattering rates</a:t>
            </a:r>
          </a:p>
          <a:p>
            <a:pPr algn="ctr">
              <a:buNone/>
            </a:pPr>
            <a:r>
              <a:rPr lang="en-US" dirty="0" smtClean="0"/>
              <a:t>cosmic ray yields</a:t>
            </a:r>
          </a:p>
          <a:p>
            <a:pPr algn="ctr">
              <a:buNone/>
            </a:pPr>
            <a:r>
              <a:rPr lang="en-US" dirty="0" smtClean="0"/>
              <a:t>neutrino yields</a:t>
            </a:r>
          </a:p>
          <a:p>
            <a:pPr algn="ctr">
              <a:buNone/>
            </a:pPr>
            <a:r>
              <a:rPr lang="en-US" sz="2400" dirty="0" smtClean="0"/>
              <a:t>…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 Jun 2012 | Tools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C. Balázs: DLHA</a:t>
            </a:r>
            <a:endParaRPr lang="en-US" dirty="0"/>
          </a:p>
        </p:txBody>
      </p:sp>
      <p:sp>
        <p:nvSpPr>
          <p:cNvPr id="7" name="Slide Number Placeholder 4"/>
          <p:cNvSpPr txBox="1">
            <a:spLocks/>
          </p:cNvSpPr>
          <p:nvPr/>
        </p:nvSpPr>
        <p:spPr>
          <a:xfrm>
            <a:off x="7315200" y="6492875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</a:t>
            </a:r>
            <a:fld id="{FE44CB85-58B1-4A17-8E22-6CC621AF2512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33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Down Arrow 7"/>
          <p:cNvSpPr/>
          <p:nvPr/>
        </p:nvSpPr>
        <p:spPr>
          <a:xfrm rot="5400000">
            <a:off x="5905500" y="495300"/>
            <a:ext cx="457200" cy="3124200"/>
          </a:xfrm>
          <a:prstGeom prst="downArrow">
            <a:avLst/>
          </a:prstGeom>
          <a:solidFill>
            <a:srgbClr val="FF0000">
              <a:alpha val="15000"/>
            </a:srgbClr>
          </a:solidFill>
          <a:ln>
            <a:solidFill>
              <a:srgbClr val="FF0000">
                <a:alpha val="34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 rot="5400000">
            <a:off x="5905500" y="1638300"/>
            <a:ext cx="457200" cy="3124200"/>
          </a:xfrm>
          <a:prstGeom prst="downArrow">
            <a:avLst/>
          </a:prstGeom>
          <a:solidFill>
            <a:srgbClr val="FF0000">
              <a:alpha val="15000"/>
            </a:srgbClr>
          </a:solidFill>
          <a:ln>
            <a:solidFill>
              <a:srgbClr val="FF0000">
                <a:alpha val="34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 rot="5400000">
            <a:off x="5905500" y="2247900"/>
            <a:ext cx="457200" cy="3124200"/>
          </a:xfrm>
          <a:prstGeom prst="downArrow">
            <a:avLst/>
          </a:prstGeom>
          <a:solidFill>
            <a:srgbClr val="FF0000">
              <a:alpha val="5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 rot="5400000">
            <a:off x="5905500" y="2857500"/>
            <a:ext cx="457200" cy="3124200"/>
          </a:xfrm>
          <a:prstGeom prst="downArrow">
            <a:avLst/>
          </a:prstGeom>
          <a:solidFill>
            <a:srgbClr val="FF0000">
              <a:alpha val="5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 rot="5400000">
            <a:off x="5905500" y="3390900"/>
            <a:ext cx="457200" cy="3124200"/>
          </a:xfrm>
          <a:prstGeom prst="downArrow">
            <a:avLst/>
          </a:prstGeom>
          <a:solidFill>
            <a:srgbClr val="FF0000">
              <a:alpha val="5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 rot="5400000">
            <a:off x="5905500" y="4000500"/>
            <a:ext cx="457200" cy="3124200"/>
          </a:xfrm>
          <a:prstGeom prst="downArrow">
            <a:avLst/>
          </a:prstGeom>
          <a:solidFill>
            <a:srgbClr val="FF0000">
              <a:alpha val="5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 rot="5400000">
            <a:off x="5905500" y="1104900"/>
            <a:ext cx="457200" cy="3124200"/>
          </a:xfrm>
          <a:prstGeom prst="downArrow">
            <a:avLst/>
          </a:prstGeom>
          <a:solidFill>
            <a:srgbClr val="FF0000">
              <a:alpha val="15000"/>
            </a:srgbClr>
          </a:solidFill>
          <a:ln>
            <a:solidFill>
              <a:srgbClr val="FF0000">
                <a:alpha val="34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620000" y="3352800"/>
            <a:ext cx="1143000" cy="3124200"/>
          </a:xfrm>
          <a:prstGeom prst="rect">
            <a:avLst/>
          </a:prstGeom>
          <a:noFill/>
        </p:spPr>
        <p:txBody>
          <a:bodyPr vert="vert" wrap="square" rtlCol="0">
            <a:no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DLHA interface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6" name="Down Arrow 15"/>
          <p:cNvSpPr/>
          <p:nvPr/>
        </p:nvSpPr>
        <p:spPr>
          <a:xfrm rot="5400000">
            <a:off x="5905500" y="4533900"/>
            <a:ext cx="457200" cy="3124200"/>
          </a:xfrm>
          <a:prstGeom prst="downArrow">
            <a:avLst/>
          </a:prstGeom>
          <a:solidFill>
            <a:srgbClr val="FF0000">
              <a:alpha val="5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7696200" y="1752600"/>
            <a:ext cx="1447800" cy="3124200"/>
          </a:xfrm>
          <a:prstGeom prst="rect">
            <a:avLst/>
          </a:prstGeom>
          <a:noFill/>
        </p:spPr>
        <p:txBody>
          <a:bodyPr vert="horz" wrap="square" rtlCol="0">
            <a:noAutofit/>
          </a:bodyPr>
          <a:lstStyle/>
          <a:p>
            <a:pPr algn="ctr"/>
            <a:r>
              <a:rPr lang="en-US" sz="3600" dirty="0" smtClean="0">
                <a:solidFill>
                  <a:srgbClr val="FFAFAF"/>
                </a:solidFill>
              </a:rPr>
              <a:t>UFO </a:t>
            </a:r>
          </a:p>
          <a:p>
            <a:pPr algn="ctr"/>
            <a:r>
              <a:rPr lang="en-US" sz="3600" dirty="0" smtClean="0">
                <a:solidFill>
                  <a:srgbClr val="FFAFAF"/>
                </a:solidFill>
              </a:rPr>
              <a:t>Aloha…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Modularity of DM calculations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/>
              <a:t>Example: intercept I/O for the abundance calculation</a:t>
            </a:r>
          </a:p>
          <a:p>
            <a:pPr algn="ctr">
              <a:buNone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Lagrangian</a:t>
            </a:r>
          </a:p>
          <a:p>
            <a:pPr algn="ctr">
              <a:buNone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Feynman rules</a:t>
            </a:r>
          </a:p>
          <a:p>
            <a:pPr algn="ctr">
              <a:buNone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scattering amplitudes</a:t>
            </a:r>
          </a:p>
          <a:p>
            <a:pPr algn="ctr">
              <a:buNone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cross sections &amp; decay rates</a:t>
            </a:r>
          </a:p>
          <a:p>
            <a:pPr algn="ctr">
              <a:buNone/>
            </a:pPr>
            <a:r>
              <a:rPr lang="en-US" dirty="0" smtClean="0"/>
              <a:t>dark matter abundance</a:t>
            </a:r>
          </a:p>
          <a:p>
            <a:pPr algn="ctr">
              <a:buNone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dark matter-nucleon scattering rates</a:t>
            </a:r>
          </a:p>
          <a:p>
            <a:pPr algn="ctr">
              <a:buNone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cosmic ray fluxes</a:t>
            </a:r>
          </a:p>
          <a:p>
            <a:pPr algn="ctr">
              <a:buNone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neutrino yields</a:t>
            </a:r>
          </a:p>
          <a:p>
            <a:pPr algn="ctr">
              <a:buNone/>
            </a:pPr>
            <a:r>
              <a:rPr lang="en-US" sz="2400" dirty="0" smtClean="0"/>
              <a:t>…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 Jun 2012 | Tools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C. Balázs: DLHA</a:t>
            </a:r>
            <a:endParaRPr lang="en-US" dirty="0"/>
          </a:p>
        </p:txBody>
      </p:sp>
      <p:sp>
        <p:nvSpPr>
          <p:cNvPr id="7" name="Slide Number Placeholder 4"/>
          <p:cNvSpPr txBox="1">
            <a:spLocks/>
          </p:cNvSpPr>
          <p:nvPr/>
        </p:nvSpPr>
        <p:spPr>
          <a:xfrm>
            <a:off x="7315200" y="6492875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</a:t>
            </a:r>
            <a:fld id="{FE44CB85-58B1-4A17-8E22-6CC621AF2512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33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Down Arrow 7"/>
          <p:cNvSpPr/>
          <p:nvPr/>
        </p:nvSpPr>
        <p:spPr>
          <a:xfrm rot="5400000">
            <a:off x="5905500" y="495300"/>
            <a:ext cx="457200" cy="3124200"/>
          </a:xfrm>
          <a:prstGeom prst="downArrow">
            <a:avLst/>
          </a:prstGeom>
          <a:solidFill>
            <a:srgbClr val="FF0000">
              <a:alpha val="12000"/>
            </a:srgbClr>
          </a:solidFill>
          <a:ln>
            <a:solidFill>
              <a:srgbClr val="FF0000">
                <a:alpha val="2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 rot="5400000">
            <a:off x="5905500" y="1638300"/>
            <a:ext cx="457200" cy="3124200"/>
          </a:xfrm>
          <a:prstGeom prst="downArrow">
            <a:avLst/>
          </a:prstGeom>
          <a:solidFill>
            <a:srgbClr val="FF0000">
              <a:alpha val="12000"/>
            </a:srgbClr>
          </a:solidFill>
          <a:ln>
            <a:solidFill>
              <a:srgbClr val="FF0000">
                <a:alpha val="2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 rot="5400000">
            <a:off x="5905500" y="2247900"/>
            <a:ext cx="457200" cy="3124200"/>
          </a:xfrm>
          <a:prstGeom prst="downArrow">
            <a:avLst/>
          </a:prstGeom>
          <a:solidFill>
            <a:srgbClr val="FF0000">
              <a:alpha val="5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 rot="5400000">
            <a:off x="5905500" y="2857500"/>
            <a:ext cx="457200" cy="3124200"/>
          </a:xfrm>
          <a:prstGeom prst="downArrow">
            <a:avLst/>
          </a:prstGeom>
          <a:solidFill>
            <a:srgbClr val="FF0000">
              <a:alpha val="5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 rot="5400000">
            <a:off x="5905500" y="3390900"/>
            <a:ext cx="457200" cy="3124200"/>
          </a:xfrm>
          <a:prstGeom prst="downArrow">
            <a:avLst/>
          </a:prstGeom>
          <a:solidFill>
            <a:srgbClr val="FF0000">
              <a:alpha val="25000"/>
            </a:srgbClr>
          </a:solidFill>
          <a:ln>
            <a:solidFill>
              <a:srgbClr val="FF000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 rot="5400000">
            <a:off x="5905500" y="4000500"/>
            <a:ext cx="457200" cy="3124200"/>
          </a:xfrm>
          <a:prstGeom prst="downArrow">
            <a:avLst/>
          </a:prstGeom>
          <a:solidFill>
            <a:srgbClr val="FF0000">
              <a:alpha val="25000"/>
            </a:srgbClr>
          </a:solidFill>
          <a:ln>
            <a:solidFill>
              <a:srgbClr val="FF000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 rot="5400000">
            <a:off x="5905500" y="1104900"/>
            <a:ext cx="457200" cy="3124200"/>
          </a:xfrm>
          <a:prstGeom prst="downArrow">
            <a:avLst/>
          </a:prstGeom>
          <a:solidFill>
            <a:srgbClr val="FF0000">
              <a:alpha val="12000"/>
            </a:srgbClr>
          </a:solidFill>
          <a:ln>
            <a:solidFill>
              <a:srgbClr val="FF0000">
                <a:alpha val="2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696200" y="1752600"/>
            <a:ext cx="1143000" cy="4800600"/>
          </a:xfrm>
          <a:prstGeom prst="rect">
            <a:avLst/>
          </a:prstGeom>
          <a:noFill/>
        </p:spPr>
        <p:txBody>
          <a:bodyPr vert="vert" wrap="square" rtlCol="0">
            <a:no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BLOCK ABUNDANCE</a:t>
            </a:r>
            <a:endParaRPr lang="en-US" sz="36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Standardized interface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/>
              <a:t>Example: intercept I/O for the abundance calculation</a:t>
            </a:r>
          </a:p>
          <a:p>
            <a:pPr>
              <a:buNone/>
            </a:pPr>
            <a:r>
              <a:rPr lang="en-US" dirty="0" smtClean="0"/>
              <a:t>Module I/O: SLHA style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BLOCK</a:t>
            </a:r>
            <a:r>
              <a:rPr lang="en-US" dirty="0" smtClean="0"/>
              <a:t> format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DLHA fixes: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BLOCK</a:t>
            </a:r>
            <a:r>
              <a:rPr lang="en-US" dirty="0" smtClean="0"/>
              <a:t> names, structure and content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 Jun 2012 | Tools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C. Balázs: DLHA</a:t>
            </a:r>
            <a:endParaRPr lang="en-US" dirty="0"/>
          </a:p>
        </p:txBody>
      </p:sp>
      <p:sp>
        <p:nvSpPr>
          <p:cNvPr id="7" name="Slide Number Placeholder 4"/>
          <p:cNvSpPr txBox="1">
            <a:spLocks/>
          </p:cNvSpPr>
          <p:nvPr/>
        </p:nvSpPr>
        <p:spPr>
          <a:xfrm>
            <a:off x="7315200" y="6492875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</a:t>
            </a:r>
            <a:fld id="{FE44CB85-58B1-4A17-8E22-6CC621AF2512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33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2362200"/>
            <a:ext cx="9010135" cy="277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6654</TotalTime>
  <Words>1540</Words>
  <Application>Microsoft Office PowerPoint</Application>
  <PresentationFormat>On-screen Show (4:3)</PresentationFormat>
  <Paragraphs>580</Paragraphs>
  <Slides>38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Dark matterLesHouchesAgreement</vt:lpstr>
      <vt:lpstr>DLHA</vt:lpstr>
      <vt:lpstr>DLHA! Why?</vt:lpstr>
      <vt:lpstr>DLHA! Why?</vt:lpstr>
      <vt:lpstr>Modularity of DM calculations</vt:lpstr>
      <vt:lpstr>Modularity of DM calculations</vt:lpstr>
      <vt:lpstr>Modularity of DM calculations</vt:lpstr>
      <vt:lpstr>Modularity of DM calculations</vt:lpstr>
      <vt:lpstr>Standardized interface</vt:lpstr>
      <vt:lpstr>BLOCK list (A-Z)</vt:lpstr>
      <vt:lpstr>DLHA vs. SLHA</vt:lpstr>
      <vt:lpstr>DLHA vs. SLHA</vt:lpstr>
      <vt:lpstr>DLHA vs. SLHA</vt:lpstr>
      <vt:lpstr>DLHA challenges</vt:lpstr>
      <vt:lpstr>FUNCTION</vt:lpstr>
      <vt:lpstr>FUNCTION list (A-Z)</vt:lpstr>
      <vt:lpstr>FUNCTION list (A-Z)</vt:lpstr>
      <vt:lpstr>FUNCTION examples</vt:lpstr>
      <vt:lpstr>FUNCTION examples</vt:lpstr>
      <vt:lpstr>FUNCTION examples</vt:lpstr>
      <vt:lpstr>FUNCTION examples</vt:lpstr>
      <vt:lpstr>FUNCTION examples</vt:lpstr>
      <vt:lpstr>FUNCTION examples</vt:lpstr>
      <vt:lpstr>DLHA Future</vt:lpstr>
      <vt:lpstr>DLHA Future</vt:lpstr>
      <vt:lpstr>DLHA Future</vt:lpstr>
      <vt:lpstr>DLHA Future</vt:lpstr>
      <vt:lpstr>DLHA Future</vt:lpstr>
      <vt:lpstr>DLHA Future</vt:lpstr>
      <vt:lpstr>DLHA Future</vt:lpstr>
      <vt:lpstr>DLHA</vt:lpstr>
      <vt:lpstr>The End    </vt:lpstr>
      <vt:lpstr>The End … of this talk but just the beginning of  DLHA</vt:lpstr>
      <vt:lpstr>Old slides   </vt:lpstr>
      <vt:lpstr>DLHA Why</vt:lpstr>
      <vt:lpstr>DLHA Why</vt:lpstr>
      <vt:lpstr>DLHA Why</vt:lpstr>
      <vt:lpstr>DLHA Why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Balazs</dc:creator>
  <cp:lastModifiedBy>cbalazs</cp:lastModifiedBy>
  <cp:revision>683</cp:revision>
  <dcterms:created xsi:type="dcterms:W3CDTF">2012-06-06T05:16:47Z</dcterms:created>
  <dcterms:modified xsi:type="dcterms:W3CDTF">2013-06-13T20:02:40Z</dcterms:modified>
</cp:coreProperties>
</file>